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674" r:id="rId2"/>
    <p:sldId id="626" r:id="rId3"/>
    <p:sldId id="716" r:id="rId4"/>
    <p:sldId id="665" r:id="rId5"/>
    <p:sldId id="718" r:id="rId6"/>
    <p:sldId id="748" r:id="rId7"/>
    <p:sldId id="719" r:id="rId8"/>
    <p:sldId id="720" r:id="rId9"/>
    <p:sldId id="721" r:id="rId10"/>
    <p:sldId id="722" r:id="rId11"/>
    <p:sldId id="723" r:id="rId12"/>
    <p:sldId id="724" r:id="rId13"/>
    <p:sldId id="725" r:id="rId14"/>
    <p:sldId id="766" r:id="rId15"/>
    <p:sldId id="754" r:id="rId16"/>
    <p:sldId id="756" r:id="rId17"/>
    <p:sldId id="767" r:id="rId18"/>
    <p:sldId id="757" r:id="rId19"/>
    <p:sldId id="758" r:id="rId20"/>
    <p:sldId id="759" r:id="rId21"/>
    <p:sldId id="760" r:id="rId22"/>
    <p:sldId id="761" r:id="rId23"/>
    <p:sldId id="762" r:id="rId24"/>
    <p:sldId id="763" r:id="rId25"/>
    <p:sldId id="764" r:id="rId26"/>
    <p:sldId id="765" r:id="rId27"/>
    <p:sldId id="740" r:id="rId28"/>
    <p:sldId id="744" r:id="rId29"/>
    <p:sldId id="745" r:id="rId30"/>
    <p:sldId id="746" r:id="rId31"/>
    <p:sldId id="768" r:id="rId32"/>
    <p:sldId id="752" r:id="rId33"/>
    <p:sldId id="769" r:id="rId34"/>
    <p:sldId id="749" r:id="rId35"/>
    <p:sldId id="750" r:id="rId36"/>
    <p:sldId id="751" r:id="rId37"/>
    <p:sldId id="671" r:id="rId38"/>
  </p:sldIdLst>
  <p:sldSz cx="12192000" cy="6858000"/>
  <p:notesSz cx="7102475" cy="10233025"/>
  <p:defaultTextStyle>
    <a:defPPr>
      <a:defRPr lang="en-US"/>
    </a:defPPr>
    <a:lvl1pPr marL="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hHT2" initials="T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7F02"/>
    <a:srgbClr val="000000"/>
    <a:srgbClr val="2E7468"/>
    <a:srgbClr val="009999"/>
    <a:srgbClr val="F58023"/>
    <a:srgbClr val="32424F"/>
    <a:srgbClr val="75436E"/>
    <a:srgbClr val="8A9B0F"/>
    <a:srgbClr val="F8CA00"/>
    <a:srgbClr val="BD15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9614" autoAdjust="0"/>
  </p:normalViewPr>
  <p:slideViewPr>
    <p:cSldViewPr snapToGrid="0" snapToObjects="1">
      <p:cViewPr varScale="1">
        <p:scale>
          <a:sx n="115" d="100"/>
          <a:sy n="115" d="100"/>
        </p:scale>
        <p:origin x="1032" y="184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1325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-3512" y="-104"/>
      </p:cViewPr>
      <p:guideLst>
        <p:guide orient="horz" pos="3223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1" Type="http://schemas.openxmlformats.org/officeDocument/2006/relationships/image" Target="../media/image49.jpeg"/><Relationship Id="rId2" Type="http://schemas.openxmlformats.org/officeDocument/2006/relationships/image" Target="../media/image5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eg"/><Relationship Id="rId1" Type="http://schemas.openxmlformats.org/officeDocument/2006/relationships/image" Target="../media/image49.jpeg"/><Relationship Id="rId2" Type="http://schemas.openxmlformats.org/officeDocument/2006/relationships/image" Target="../media/image5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3B7636-78FB-4812-A69C-E1BA5C68265C}" type="doc">
      <dgm:prSet loTypeId="urn:microsoft.com/office/officeart/2005/8/layout/vList4#3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2279D81-C6A8-4635-BC08-C07344132751}">
      <dgm:prSet custT="1"/>
      <dgm:spPr/>
      <dgm:t>
        <a:bodyPr/>
        <a:lstStyle/>
        <a:p>
          <a:r>
            <a:rPr lang="en-US" sz="1800" b="1" dirty="0" smtClean="0"/>
            <a:t>Matching actual needs:</a:t>
          </a:r>
          <a:endParaRPr lang="en-US" sz="1800" dirty="0" smtClean="0"/>
        </a:p>
        <a:p>
          <a:r>
            <a:rPr lang="en-US" sz="1800" dirty="0" smtClean="0"/>
            <a:t>+ 10 year bill save</a:t>
          </a:r>
        </a:p>
        <a:p>
          <a:r>
            <a:rPr lang="en-US" sz="1800" dirty="0" smtClean="0"/>
            <a:t>+ Express Tax report</a:t>
          </a:r>
        </a:p>
        <a:p>
          <a:r>
            <a:rPr lang="en-US" sz="1800" dirty="0" smtClean="0"/>
            <a:t>+ Quick bill receipt request from customers</a:t>
          </a:r>
          <a:endParaRPr lang="en-US" sz="1800" dirty="0"/>
        </a:p>
      </dgm:t>
    </dgm:pt>
    <dgm:pt modelId="{1B9A2008-D692-4E4E-9B7A-DC55C5C3039A}" type="sibTrans" cxnId="{E83BD477-1507-48BE-B4D2-50247C0D727F}">
      <dgm:prSet/>
      <dgm:spPr/>
      <dgm:t>
        <a:bodyPr/>
        <a:lstStyle/>
        <a:p>
          <a:endParaRPr lang="en-US" sz="2000"/>
        </a:p>
      </dgm:t>
    </dgm:pt>
    <dgm:pt modelId="{A345E64D-C3B1-4C49-A618-D3E94C77857B}" type="parTrans" cxnId="{E83BD477-1507-48BE-B4D2-50247C0D727F}">
      <dgm:prSet/>
      <dgm:spPr/>
      <dgm:t>
        <a:bodyPr/>
        <a:lstStyle/>
        <a:p>
          <a:endParaRPr lang="en-US" sz="2000"/>
        </a:p>
      </dgm:t>
    </dgm:pt>
    <dgm:pt modelId="{4B2AF868-951C-4A1D-BFF9-3B8048C22CF4}">
      <dgm:prSet phldrT="[Text]" custT="1"/>
      <dgm:spPr/>
      <dgm:t>
        <a:bodyPr/>
        <a:lstStyle/>
        <a:p>
          <a:r>
            <a:rPr lang="en-US" sz="1800" b="1" dirty="0" smtClean="0"/>
            <a:t>Flexible Integration with software related business</a:t>
          </a:r>
          <a:r>
            <a:rPr lang="en-US" sz="1800" dirty="0" smtClean="0"/>
            <a:t>: Billing, CRM, Accounting </a:t>
          </a:r>
          <a:r>
            <a:rPr lang="en-US" sz="1800" dirty="0" err="1" smtClean="0"/>
            <a:t>etc</a:t>
          </a:r>
          <a:r>
            <a:rPr lang="en-US" sz="1800" dirty="0" smtClean="0"/>
            <a:t> </a:t>
          </a:r>
          <a:endParaRPr lang="en-US" sz="1800" dirty="0"/>
        </a:p>
      </dgm:t>
    </dgm:pt>
    <dgm:pt modelId="{69AA43E8-5235-411E-8C85-5DCD296C66CF}" type="sibTrans" cxnId="{D3438042-EC84-43BA-8D7A-EE01D79676D4}">
      <dgm:prSet/>
      <dgm:spPr/>
      <dgm:t>
        <a:bodyPr/>
        <a:lstStyle/>
        <a:p>
          <a:endParaRPr lang="en-US" sz="2000"/>
        </a:p>
      </dgm:t>
    </dgm:pt>
    <dgm:pt modelId="{FFD83E6D-3945-469E-A633-72337C1A620A}" type="parTrans" cxnId="{D3438042-EC84-43BA-8D7A-EE01D79676D4}">
      <dgm:prSet/>
      <dgm:spPr/>
      <dgm:t>
        <a:bodyPr/>
        <a:lstStyle/>
        <a:p>
          <a:endParaRPr lang="en-US" sz="2000"/>
        </a:p>
      </dgm:t>
    </dgm:pt>
    <dgm:pt modelId="{99143CC1-77FD-460F-B594-D7B77A20C1AE}">
      <dgm:prSet phldrT="[Text]" custT="1"/>
      <dgm:spPr/>
      <dgm:t>
        <a:bodyPr/>
        <a:lstStyle/>
        <a:p>
          <a:r>
            <a:rPr lang="en-US" sz="1800" b="1" dirty="0" smtClean="0"/>
            <a:t>Ensured security of the system</a:t>
          </a:r>
          <a:endParaRPr lang="en-US" sz="1800" dirty="0" smtClean="0"/>
        </a:p>
        <a:p>
          <a:r>
            <a:rPr lang="en-US" sz="1800" dirty="0" smtClean="0"/>
            <a:t>+ Authentication: Exactness - Integrity</a:t>
          </a:r>
        </a:p>
        <a:p>
          <a:r>
            <a:rPr lang="en-US" sz="1800" dirty="0" smtClean="0"/>
            <a:t>+ Archives: Security - Safety - Saving</a:t>
          </a:r>
          <a:endParaRPr lang="en-US" sz="1800" dirty="0"/>
        </a:p>
      </dgm:t>
    </dgm:pt>
    <dgm:pt modelId="{9CA088D5-44FE-43CD-B71D-EC487961E4B1}" type="sibTrans" cxnId="{9183D30D-4ED8-4B86-B67B-74019413D2D3}">
      <dgm:prSet/>
      <dgm:spPr/>
      <dgm:t>
        <a:bodyPr/>
        <a:lstStyle/>
        <a:p>
          <a:endParaRPr lang="en-US" sz="2000"/>
        </a:p>
      </dgm:t>
    </dgm:pt>
    <dgm:pt modelId="{BFB76FB4-4377-4109-82BE-83A6AB9AFE65}" type="parTrans" cxnId="{9183D30D-4ED8-4B86-B67B-74019413D2D3}">
      <dgm:prSet/>
      <dgm:spPr/>
      <dgm:t>
        <a:bodyPr/>
        <a:lstStyle/>
        <a:p>
          <a:endParaRPr lang="en-US" sz="2000"/>
        </a:p>
      </dgm:t>
    </dgm:pt>
    <dgm:pt modelId="{7E181B71-5265-4DE4-ACEA-D71E2F3E0A75}">
      <dgm:prSet phldrT="[Text]" custT="1"/>
      <dgm:spPr/>
      <dgm:t>
        <a:bodyPr/>
        <a:lstStyle/>
        <a:p>
          <a:r>
            <a:rPr lang="en-US" sz="1800" b="1" dirty="0" smtClean="0"/>
            <a:t>Compliance with the rule of the Law</a:t>
          </a:r>
          <a:endParaRPr lang="en-US" sz="1800" dirty="0" smtClean="0"/>
        </a:p>
        <a:p>
          <a:r>
            <a:rPr lang="en-US" sz="1800" dirty="0" smtClean="0"/>
            <a:t>+ Ministry of Finance</a:t>
          </a:r>
        </a:p>
        <a:p>
          <a:r>
            <a:rPr lang="en-US" sz="1800" dirty="0" smtClean="0"/>
            <a:t>+General Department of Taxation</a:t>
          </a:r>
          <a:endParaRPr lang="en-US" sz="1800" dirty="0">
            <a:solidFill>
              <a:schemeClr val="bg1"/>
            </a:solidFill>
          </a:endParaRPr>
        </a:p>
      </dgm:t>
    </dgm:pt>
    <dgm:pt modelId="{C4B0A1B1-15BD-47EE-8BF6-C5B416E07597}" type="sibTrans" cxnId="{C3D0F652-2117-4304-808E-70F2D97B34D3}">
      <dgm:prSet/>
      <dgm:spPr/>
      <dgm:t>
        <a:bodyPr/>
        <a:lstStyle/>
        <a:p>
          <a:endParaRPr lang="en-US" sz="2000"/>
        </a:p>
      </dgm:t>
    </dgm:pt>
    <dgm:pt modelId="{DAD44EAC-74D1-4787-A04C-B028BBCBB809}" type="parTrans" cxnId="{C3D0F652-2117-4304-808E-70F2D97B34D3}">
      <dgm:prSet/>
      <dgm:spPr/>
      <dgm:t>
        <a:bodyPr/>
        <a:lstStyle/>
        <a:p>
          <a:endParaRPr lang="en-US" sz="2000"/>
        </a:p>
      </dgm:t>
    </dgm:pt>
    <dgm:pt modelId="{87966A23-114D-46D5-93F5-9F6E116A0A25}" type="pres">
      <dgm:prSet presAssocID="{723B7636-78FB-4812-A69C-E1BA5C68265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C4C106-A1B8-4BD5-AC51-2AF9B6773A85}" type="pres">
      <dgm:prSet presAssocID="{7E181B71-5265-4DE4-ACEA-D71E2F3E0A75}" presName="comp" presStyleCnt="0"/>
      <dgm:spPr/>
    </dgm:pt>
    <dgm:pt modelId="{41E96B15-B55D-4DC6-BD75-C12C3DD42302}" type="pres">
      <dgm:prSet presAssocID="{7E181B71-5265-4DE4-ACEA-D71E2F3E0A75}" presName="box" presStyleLbl="node1" presStyleIdx="0" presStyleCnt="4"/>
      <dgm:spPr/>
      <dgm:t>
        <a:bodyPr/>
        <a:lstStyle/>
        <a:p>
          <a:endParaRPr lang="en-US"/>
        </a:p>
      </dgm:t>
    </dgm:pt>
    <dgm:pt modelId="{D405DAAD-DBEA-43D2-8238-05BFDBE17D8C}" type="pres">
      <dgm:prSet presAssocID="{7E181B71-5265-4DE4-ACEA-D71E2F3E0A75}" presName="img" presStyleLbl="fgImgPlace1" presStyleIdx="0" presStyleCnt="4" custScaleX="69844" custLinFactNeighborX="-1979"/>
      <dgm:spPr>
        <a:prstGeom prst="flowChartConnector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DDF2579-7DD0-49F9-8408-9E956EFE7217}" type="pres">
      <dgm:prSet presAssocID="{7E181B71-5265-4DE4-ACEA-D71E2F3E0A75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6A401-80ED-42AC-8B3D-D2C10FDE6839}" type="pres">
      <dgm:prSet presAssocID="{C4B0A1B1-15BD-47EE-8BF6-C5B416E07597}" presName="spacer" presStyleCnt="0"/>
      <dgm:spPr/>
    </dgm:pt>
    <dgm:pt modelId="{C3B479F8-75CA-4201-9FD4-D9764767120B}" type="pres">
      <dgm:prSet presAssocID="{99143CC1-77FD-460F-B594-D7B77A20C1AE}" presName="comp" presStyleCnt="0"/>
      <dgm:spPr/>
    </dgm:pt>
    <dgm:pt modelId="{FDA5BA60-7DAF-4495-A4A1-6675A296FE66}" type="pres">
      <dgm:prSet presAssocID="{99143CC1-77FD-460F-B594-D7B77A20C1AE}" presName="box" presStyleLbl="node1" presStyleIdx="1" presStyleCnt="4"/>
      <dgm:spPr/>
      <dgm:t>
        <a:bodyPr/>
        <a:lstStyle/>
        <a:p>
          <a:endParaRPr lang="en-US"/>
        </a:p>
      </dgm:t>
    </dgm:pt>
    <dgm:pt modelId="{4A2A225D-65F5-4E70-B75A-90E7C5074C54}" type="pres">
      <dgm:prSet presAssocID="{99143CC1-77FD-460F-B594-D7B77A20C1AE}" presName="img" presStyleLbl="fgImgPlace1" presStyleIdx="1" presStyleCnt="4" custScaleX="67045" custScaleY="100215" custLinFactNeighborX="-6728" custLinFactNeighborY="2272"/>
      <dgm:spPr>
        <a:prstGeom prst="flowChartConnector">
          <a:avLst/>
        </a:prstGeom>
        <a:blipFill>
          <a:blip xmlns:r="http://schemas.openxmlformats.org/officeDocument/2006/relationships" r:embed="rId2">
            <a:extLst/>
          </a:blip>
          <a:srcRect/>
          <a:stretch>
            <a:fillRect l="-2000" r="-2000"/>
          </a:stretch>
        </a:blipFill>
      </dgm:spPr>
      <dgm:t>
        <a:bodyPr/>
        <a:lstStyle/>
        <a:p>
          <a:endParaRPr lang="en-US"/>
        </a:p>
      </dgm:t>
    </dgm:pt>
    <dgm:pt modelId="{1A85023D-D16B-42FC-91B9-66B5A40E742D}" type="pres">
      <dgm:prSet presAssocID="{99143CC1-77FD-460F-B594-D7B77A20C1AE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F6A78-3F2D-4971-8A9B-A6BC947BC8B8}" type="pres">
      <dgm:prSet presAssocID="{9CA088D5-44FE-43CD-B71D-EC487961E4B1}" presName="spacer" presStyleCnt="0"/>
      <dgm:spPr/>
    </dgm:pt>
    <dgm:pt modelId="{AC38E0C1-B807-47B0-B54B-8E0C6B1C465F}" type="pres">
      <dgm:prSet presAssocID="{4B2AF868-951C-4A1D-BFF9-3B8048C22CF4}" presName="comp" presStyleCnt="0"/>
      <dgm:spPr/>
    </dgm:pt>
    <dgm:pt modelId="{09E1F6E1-B054-49AA-BAF3-8F1F6E995046}" type="pres">
      <dgm:prSet presAssocID="{4B2AF868-951C-4A1D-BFF9-3B8048C22CF4}" presName="box" presStyleLbl="node1" presStyleIdx="2" presStyleCnt="4"/>
      <dgm:spPr/>
      <dgm:t>
        <a:bodyPr/>
        <a:lstStyle/>
        <a:p>
          <a:endParaRPr lang="en-US"/>
        </a:p>
      </dgm:t>
    </dgm:pt>
    <dgm:pt modelId="{56019422-A998-45BB-B469-FE1C02AF523D}" type="pres">
      <dgm:prSet presAssocID="{4B2AF868-951C-4A1D-BFF9-3B8048C22CF4}" presName="img" presStyleLbl="fgImgPlace1" presStyleIdx="2" presStyleCnt="4" custScaleX="69844" custLinFactNeighborX="-1979"/>
      <dgm:spPr>
        <a:prstGeom prst="flowChartConnector">
          <a:avLst/>
        </a:prstGeom>
        <a:blipFill>
          <a:blip xmlns:r="http://schemas.openxmlformats.org/officeDocument/2006/relationships" r:embed="rId3">
            <a:extLst/>
          </a:blip>
          <a:srcRect/>
          <a:stretch>
            <a:fillRect l="-29000" r="-29000"/>
          </a:stretch>
        </a:blipFill>
      </dgm:spPr>
      <dgm:t>
        <a:bodyPr/>
        <a:lstStyle/>
        <a:p>
          <a:endParaRPr lang="en-US"/>
        </a:p>
      </dgm:t>
    </dgm:pt>
    <dgm:pt modelId="{C2A0EDD7-40D0-43A7-B87E-1B62A1A04770}" type="pres">
      <dgm:prSet presAssocID="{4B2AF868-951C-4A1D-BFF9-3B8048C22CF4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00044-FBEA-459A-82F8-239E98564866}" type="pres">
      <dgm:prSet presAssocID="{69AA43E8-5235-411E-8C85-5DCD296C66CF}" presName="spacer" presStyleCnt="0"/>
      <dgm:spPr/>
    </dgm:pt>
    <dgm:pt modelId="{43084A7D-1FC0-46B7-855E-71EBA033204F}" type="pres">
      <dgm:prSet presAssocID="{B2279D81-C6A8-4635-BC08-C07344132751}" presName="comp" presStyleCnt="0"/>
      <dgm:spPr/>
    </dgm:pt>
    <dgm:pt modelId="{8D601CE4-318C-4E69-A3EF-5A5D385684DB}" type="pres">
      <dgm:prSet presAssocID="{B2279D81-C6A8-4635-BC08-C07344132751}" presName="box" presStyleLbl="node1" presStyleIdx="3" presStyleCnt="4"/>
      <dgm:spPr/>
      <dgm:t>
        <a:bodyPr/>
        <a:lstStyle/>
        <a:p>
          <a:endParaRPr lang="en-US"/>
        </a:p>
      </dgm:t>
    </dgm:pt>
    <dgm:pt modelId="{43D27C6B-BCF6-41E3-8A0D-62EB85EF2604}" type="pres">
      <dgm:prSet presAssocID="{B2279D81-C6A8-4635-BC08-C07344132751}" presName="img" presStyleLbl="fgImgPlace1" presStyleIdx="3" presStyleCnt="4" custScaleX="69844" custLinFactNeighborX="-5329" custLinFactNeighborY="7"/>
      <dgm:spPr>
        <a:prstGeom prst="flowChartConnector">
          <a:avLst/>
        </a:prstGeom>
        <a:blipFill>
          <a:blip xmlns:r="http://schemas.openxmlformats.org/officeDocument/2006/relationships" r:embed="rId4">
            <a:extLst/>
          </a:blip>
          <a:srcRect/>
          <a:stretch>
            <a:fillRect l="-20000" r="-20000"/>
          </a:stretch>
        </a:blipFill>
      </dgm:spPr>
      <dgm:t>
        <a:bodyPr/>
        <a:lstStyle/>
        <a:p>
          <a:endParaRPr lang="en-US"/>
        </a:p>
      </dgm:t>
    </dgm:pt>
    <dgm:pt modelId="{5CD44D4A-13A8-41F4-9166-48396A9B0CD3}" type="pres">
      <dgm:prSet presAssocID="{B2279D81-C6A8-4635-BC08-C07344132751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EBA4FF-FB96-4FC9-A626-643E4F1F4DD6}" type="presOf" srcId="{B2279D81-C6A8-4635-BC08-C07344132751}" destId="{5CD44D4A-13A8-41F4-9166-48396A9B0CD3}" srcOrd="1" destOrd="0" presId="urn:microsoft.com/office/officeart/2005/8/layout/vList4#3"/>
    <dgm:cxn modelId="{CE3DD096-37ED-4709-A769-5BE6A2F370A2}" type="presOf" srcId="{99143CC1-77FD-460F-B594-D7B77A20C1AE}" destId="{1A85023D-D16B-42FC-91B9-66B5A40E742D}" srcOrd="1" destOrd="0" presId="urn:microsoft.com/office/officeart/2005/8/layout/vList4#3"/>
    <dgm:cxn modelId="{E83BD477-1507-48BE-B4D2-50247C0D727F}" srcId="{723B7636-78FB-4812-A69C-E1BA5C68265C}" destId="{B2279D81-C6A8-4635-BC08-C07344132751}" srcOrd="3" destOrd="0" parTransId="{A345E64D-C3B1-4C49-A618-D3E94C77857B}" sibTransId="{1B9A2008-D692-4E4E-9B7A-DC55C5C3039A}"/>
    <dgm:cxn modelId="{83E7F7C7-D92E-4ABF-A9FE-551592FF0048}" type="presOf" srcId="{4B2AF868-951C-4A1D-BFF9-3B8048C22CF4}" destId="{09E1F6E1-B054-49AA-BAF3-8F1F6E995046}" srcOrd="0" destOrd="0" presId="urn:microsoft.com/office/officeart/2005/8/layout/vList4#3"/>
    <dgm:cxn modelId="{0C7FBC45-C052-4BFF-8D7A-26C1C1B51B70}" type="presOf" srcId="{7E181B71-5265-4DE4-ACEA-D71E2F3E0A75}" destId="{CDDF2579-7DD0-49F9-8408-9E956EFE7217}" srcOrd="1" destOrd="0" presId="urn:microsoft.com/office/officeart/2005/8/layout/vList4#3"/>
    <dgm:cxn modelId="{EA34C439-7087-4936-84BA-332EEFF7787F}" type="presOf" srcId="{99143CC1-77FD-460F-B594-D7B77A20C1AE}" destId="{FDA5BA60-7DAF-4495-A4A1-6675A296FE66}" srcOrd="0" destOrd="0" presId="urn:microsoft.com/office/officeart/2005/8/layout/vList4#3"/>
    <dgm:cxn modelId="{C3D0F652-2117-4304-808E-70F2D97B34D3}" srcId="{723B7636-78FB-4812-A69C-E1BA5C68265C}" destId="{7E181B71-5265-4DE4-ACEA-D71E2F3E0A75}" srcOrd="0" destOrd="0" parTransId="{DAD44EAC-74D1-4787-A04C-B028BBCBB809}" sibTransId="{C4B0A1B1-15BD-47EE-8BF6-C5B416E07597}"/>
    <dgm:cxn modelId="{5D87EF67-84D9-4E17-B405-DC344B4DD966}" type="presOf" srcId="{723B7636-78FB-4812-A69C-E1BA5C68265C}" destId="{87966A23-114D-46D5-93F5-9F6E116A0A25}" srcOrd="0" destOrd="0" presId="urn:microsoft.com/office/officeart/2005/8/layout/vList4#3"/>
    <dgm:cxn modelId="{D3438042-EC84-43BA-8D7A-EE01D79676D4}" srcId="{723B7636-78FB-4812-A69C-E1BA5C68265C}" destId="{4B2AF868-951C-4A1D-BFF9-3B8048C22CF4}" srcOrd="2" destOrd="0" parTransId="{FFD83E6D-3945-469E-A633-72337C1A620A}" sibTransId="{69AA43E8-5235-411E-8C85-5DCD296C66CF}"/>
    <dgm:cxn modelId="{5D25BDE1-0648-4607-91D7-250809D6AEC6}" type="presOf" srcId="{4B2AF868-951C-4A1D-BFF9-3B8048C22CF4}" destId="{C2A0EDD7-40D0-43A7-B87E-1B62A1A04770}" srcOrd="1" destOrd="0" presId="urn:microsoft.com/office/officeart/2005/8/layout/vList4#3"/>
    <dgm:cxn modelId="{9183D30D-4ED8-4B86-B67B-74019413D2D3}" srcId="{723B7636-78FB-4812-A69C-E1BA5C68265C}" destId="{99143CC1-77FD-460F-B594-D7B77A20C1AE}" srcOrd="1" destOrd="0" parTransId="{BFB76FB4-4377-4109-82BE-83A6AB9AFE65}" sibTransId="{9CA088D5-44FE-43CD-B71D-EC487961E4B1}"/>
    <dgm:cxn modelId="{0FBBC812-9ADE-48FA-87BB-6FF5F0FAC73D}" type="presOf" srcId="{7E181B71-5265-4DE4-ACEA-D71E2F3E0A75}" destId="{41E96B15-B55D-4DC6-BD75-C12C3DD42302}" srcOrd="0" destOrd="0" presId="urn:microsoft.com/office/officeart/2005/8/layout/vList4#3"/>
    <dgm:cxn modelId="{1BC43E42-9462-476A-AC6A-760926BFBA9E}" type="presOf" srcId="{B2279D81-C6A8-4635-BC08-C07344132751}" destId="{8D601CE4-318C-4E69-A3EF-5A5D385684DB}" srcOrd="0" destOrd="0" presId="urn:microsoft.com/office/officeart/2005/8/layout/vList4#3"/>
    <dgm:cxn modelId="{03207883-3CA5-456B-9D7E-792661FDBFF3}" type="presParOf" srcId="{87966A23-114D-46D5-93F5-9F6E116A0A25}" destId="{53C4C106-A1B8-4BD5-AC51-2AF9B6773A85}" srcOrd="0" destOrd="0" presId="urn:microsoft.com/office/officeart/2005/8/layout/vList4#3"/>
    <dgm:cxn modelId="{E69B6751-14B8-478C-949E-D9B4EB485728}" type="presParOf" srcId="{53C4C106-A1B8-4BD5-AC51-2AF9B6773A85}" destId="{41E96B15-B55D-4DC6-BD75-C12C3DD42302}" srcOrd="0" destOrd="0" presId="urn:microsoft.com/office/officeart/2005/8/layout/vList4#3"/>
    <dgm:cxn modelId="{515B213C-1EFC-4431-AAF5-1C7E6B03AA39}" type="presParOf" srcId="{53C4C106-A1B8-4BD5-AC51-2AF9B6773A85}" destId="{D405DAAD-DBEA-43D2-8238-05BFDBE17D8C}" srcOrd="1" destOrd="0" presId="urn:microsoft.com/office/officeart/2005/8/layout/vList4#3"/>
    <dgm:cxn modelId="{A9FADA6B-68CD-4FCC-9E8A-14A69522FE19}" type="presParOf" srcId="{53C4C106-A1B8-4BD5-AC51-2AF9B6773A85}" destId="{CDDF2579-7DD0-49F9-8408-9E956EFE7217}" srcOrd="2" destOrd="0" presId="urn:microsoft.com/office/officeart/2005/8/layout/vList4#3"/>
    <dgm:cxn modelId="{EA886937-27EA-47C8-B3A4-D92B189A8B24}" type="presParOf" srcId="{87966A23-114D-46D5-93F5-9F6E116A0A25}" destId="{6466A401-80ED-42AC-8B3D-D2C10FDE6839}" srcOrd="1" destOrd="0" presId="urn:microsoft.com/office/officeart/2005/8/layout/vList4#3"/>
    <dgm:cxn modelId="{2C91E8B1-9C9A-44FA-A13C-E9B60F3633E1}" type="presParOf" srcId="{87966A23-114D-46D5-93F5-9F6E116A0A25}" destId="{C3B479F8-75CA-4201-9FD4-D9764767120B}" srcOrd="2" destOrd="0" presId="urn:microsoft.com/office/officeart/2005/8/layout/vList4#3"/>
    <dgm:cxn modelId="{4F45FD3D-84B5-4803-A27E-F9CFC99F8A3E}" type="presParOf" srcId="{C3B479F8-75CA-4201-9FD4-D9764767120B}" destId="{FDA5BA60-7DAF-4495-A4A1-6675A296FE66}" srcOrd="0" destOrd="0" presId="urn:microsoft.com/office/officeart/2005/8/layout/vList4#3"/>
    <dgm:cxn modelId="{4C430257-C710-4E64-9DCA-3A9815DA398C}" type="presParOf" srcId="{C3B479F8-75CA-4201-9FD4-D9764767120B}" destId="{4A2A225D-65F5-4E70-B75A-90E7C5074C54}" srcOrd="1" destOrd="0" presId="urn:microsoft.com/office/officeart/2005/8/layout/vList4#3"/>
    <dgm:cxn modelId="{4AE97194-9889-4183-9E25-AC5271DA80F3}" type="presParOf" srcId="{C3B479F8-75CA-4201-9FD4-D9764767120B}" destId="{1A85023D-D16B-42FC-91B9-66B5A40E742D}" srcOrd="2" destOrd="0" presId="urn:microsoft.com/office/officeart/2005/8/layout/vList4#3"/>
    <dgm:cxn modelId="{03C9E7D5-B3CC-4335-804B-D527A0983517}" type="presParOf" srcId="{87966A23-114D-46D5-93F5-9F6E116A0A25}" destId="{99DF6A78-3F2D-4971-8A9B-A6BC947BC8B8}" srcOrd="3" destOrd="0" presId="urn:microsoft.com/office/officeart/2005/8/layout/vList4#3"/>
    <dgm:cxn modelId="{27138561-05A8-4F77-822F-C8C71BF60469}" type="presParOf" srcId="{87966A23-114D-46D5-93F5-9F6E116A0A25}" destId="{AC38E0C1-B807-47B0-B54B-8E0C6B1C465F}" srcOrd="4" destOrd="0" presId="urn:microsoft.com/office/officeart/2005/8/layout/vList4#3"/>
    <dgm:cxn modelId="{33D650C1-B0B8-4B92-AF27-069AAAA6D6F9}" type="presParOf" srcId="{AC38E0C1-B807-47B0-B54B-8E0C6B1C465F}" destId="{09E1F6E1-B054-49AA-BAF3-8F1F6E995046}" srcOrd="0" destOrd="0" presId="urn:microsoft.com/office/officeart/2005/8/layout/vList4#3"/>
    <dgm:cxn modelId="{9934D3C6-0A50-45F3-9148-106777CE589A}" type="presParOf" srcId="{AC38E0C1-B807-47B0-B54B-8E0C6B1C465F}" destId="{56019422-A998-45BB-B469-FE1C02AF523D}" srcOrd="1" destOrd="0" presId="urn:microsoft.com/office/officeart/2005/8/layout/vList4#3"/>
    <dgm:cxn modelId="{63916E45-4A32-4156-ABE9-0BC666CF2FB0}" type="presParOf" srcId="{AC38E0C1-B807-47B0-B54B-8E0C6B1C465F}" destId="{C2A0EDD7-40D0-43A7-B87E-1B62A1A04770}" srcOrd="2" destOrd="0" presId="urn:microsoft.com/office/officeart/2005/8/layout/vList4#3"/>
    <dgm:cxn modelId="{16D32EB5-7EE5-41FC-A5F0-C8E985F36BC7}" type="presParOf" srcId="{87966A23-114D-46D5-93F5-9F6E116A0A25}" destId="{6EC00044-FBEA-459A-82F8-239E98564866}" srcOrd="5" destOrd="0" presId="urn:microsoft.com/office/officeart/2005/8/layout/vList4#3"/>
    <dgm:cxn modelId="{0827F051-9385-402A-B39F-A0CD5F1920E1}" type="presParOf" srcId="{87966A23-114D-46D5-93F5-9F6E116A0A25}" destId="{43084A7D-1FC0-46B7-855E-71EBA033204F}" srcOrd="6" destOrd="0" presId="urn:microsoft.com/office/officeart/2005/8/layout/vList4#3"/>
    <dgm:cxn modelId="{6846A725-06E5-4CD2-A3B6-AB1DFCB55ECD}" type="presParOf" srcId="{43084A7D-1FC0-46B7-855E-71EBA033204F}" destId="{8D601CE4-318C-4E69-A3EF-5A5D385684DB}" srcOrd="0" destOrd="0" presId="urn:microsoft.com/office/officeart/2005/8/layout/vList4#3"/>
    <dgm:cxn modelId="{652694B4-40A9-4B91-88CD-283C6A1E5D1F}" type="presParOf" srcId="{43084A7D-1FC0-46B7-855E-71EBA033204F}" destId="{43D27C6B-BCF6-41E3-8A0D-62EB85EF2604}" srcOrd="1" destOrd="0" presId="urn:microsoft.com/office/officeart/2005/8/layout/vList4#3"/>
    <dgm:cxn modelId="{3A595480-18B6-4DA1-BBE3-0A354ED0068D}" type="presParOf" srcId="{43084A7D-1FC0-46B7-855E-71EBA033204F}" destId="{5CD44D4A-13A8-41F4-9166-48396A9B0CD3}" srcOrd="2" destOrd="0" presId="urn:microsoft.com/office/officeart/2005/8/layout/vList4#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62ACF1-C8E1-4B84-9668-7C057C0613A2}" type="doc">
      <dgm:prSet loTypeId="urn:microsoft.com/office/officeart/2005/8/layout/hierarchy3" loCatId="list" qsTypeId="urn:microsoft.com/office/officeart/2005/8/quickstyle/3d1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0F1FCBA-84BB-4048-AF9E-E63245302A52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OPTION 1: </a:t>
          </a:r>
        </a:p>
        <a:p>
          <a:pPr algn="ctr">
            <a:lnSpc>
              <a:spcPct val="150000"/>
            </a:lnSpc>
          </a:pPr>
          <a:r>
            <a:rPr lang="en-US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Send Invoice directly from the seller to the buyer</a:t>
          </a:r>
        </a:p>
      </dgm:t>
    </dgm:pt>
    <dgm:pt modelId="{985DAD2F-14CC-4B80-AD3B-09AB8F439DE6}" type="parTrans" cxnId="{BB4418B4-2C2D-4308-968E-33C0484BBE25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25137E9-31C5-4BF1-8F62-AED56573CEEC}" type="sibTrans" cxnId="{BB4418B4-2C2D-4308-968E-33C0484BBE25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5D2BBA-1A76-44DD-BF93-14F3DD5A62EA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VSI:</a:t>
          </a:r>
          <a:r>
            <a:rPr lang="en-US" sz="2000" b="1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Providing complete solutions or renting software </a:t>
          </a:r>
        </a:p>
      </dgm:t>
    </dgm:pt>
    <dgm:pt modelId="{70B99236-82E8-443F-A22F-63FB35F4E4F8}" type="parTrans" cxnId="{15265134-DB5F-4488-B88B-77693C59C178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07F3FF-8E0E-42EF-BB38-55D965DB4AD4}" type="sibTrans" cxnId="{15265134-DB5F-4488-B88B-77693C59C178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A488C5-ED1B-443D-862F-A582D959185C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20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Enterprise: 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Self-investment in infrastructure, equipment (servers, HSM) </a:t>
          </a:r>
          <a:endParaRPr lang="en-US" sz="20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7BAC84-E111-4FB0-90E9-83DB5DD0EF12}" type="parTrans" cxnId="{3246D391-4389-4298-8092-15298CD65066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EA7EA1-41EF-4A2D-9FDC-4501DA01EEA0}" type="sibTrans" cxnId="{3246D391-4389-4298-8092-15298CD65066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DEB9A9E-FA38-4B29-9DCE-89DF41C9DC1A}">
      <dgm:prSet phldrT="[Text]" custT="1"/>
      <dgm:spPr/>
      <dgm:t>
        <a:bodyPr/>
        <a:lstStyle/>
        <a:p>
          <a:pPr algn="ctr">
            <a:lnSpc>
              <a:spcPct val="150000"/>
            </a:lnSpc>
          </a:pPr>
          <a:r>
            <a:rPr lang="en-US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OPTION 2: </a:t>
          </a:r>
        </a:p>
        <a:p>
          <a:pPr algn="ctr">
            <a:lnSpc>
              <a:spcPct val="150000"/>
            </a:lnSpc>
          </a:pPr>
          <a:r>
            <a:rPr lang="en-US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Send Invoices via service providers</a:t>
          </a:r>
          <a:endParaRPr lang="en-US" sz="2000" b="1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EAC413D-2A87-4680-A6FB-916649A6B0F7}" type="parTrans" cxnId="{CABF5B24-A32C-4957-9F2D-4765B510B985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F248A5-E490-449E-A440-DD493641C05D}" type="sibTrans" cxnId="{CABF5B24-A32C-4957-9F2D-4765B510B985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1EE9C0-C15E-4838-8D4A-BFFE41F469C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1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VSI:</a:t>
          </a:r>
        </a:p>
        <a:p>
          <a:pPr>
            <a:lnSpc>
              <a:spcPct val="150000"/>
            </a:lnSpc>
          </a:pP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Providing service </a:t>
          </a:r>
          <a:endParaRPr lang="en-US" sz="20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921392-694A-425A-9915-CB7F34311EBA}" type="parTrans" cxnId="{2F05D035-5A48-466C-8D21-2678B704FF73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33A385-3DCA-439C-A219-8BB3BF28B982}" type="sibTrans" cxnId="{2F05D035-5A48-466C-8D21-2678B704FF73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0EFD3D-B698-4E03-8483-47485D3B9C2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1" dirty="0" err="1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Enterprise</a:t>
          </a:r>
          <a:r>
            <a:rPr lang="en-US" sz="2000" dirty="0" err="1" smtClean="0">
              <a:latin typeface="Arial" panose="020B0604020202020204" pitchFamily="34" charset="0"/>
              <a:cs typeface="Arial" panose="020B0604020202020204" pitchFamily="34" charset="0"/>
            </a:rPr>
            <a:t>:Using</a:t>
          </a:r>
          <a:r>
            <a:rPr lang="en-US" sz="2000" dirty="0" smtClean="0">
              <a:latin typeface="Arial" panose="020B0604020202020204" pitchFamily="34" charset="0"/>
              <a:cs typeface="Arial" panose="020B0604020202020204" pitchFamily="34" charset="0"/>
            </a:rPr>
            <a:t> the available infrastructure of VSI</a:t>
          </a:r>
          <a:endParaRPr lang="en-US" sz="20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C7DD31-297D-4ED7-94E7-44103158B21F}" type="parTrans" cxnId="{09DC7D6D-E16E-4C7A-AF01-8C56E4D42EE9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355615-5E0B-4B4A-9DCA-C2FB11B7CB63}" type="sibTrans" cxnId="{09DC7D6D-E16E-4C7A-AF01-8C56E4D42EE9}">
      <dgm:prSet/>
      <dgm:spPr/>
      <dgm:t>
        <a:bodyPr/>
        <a:lstStyle/>
        <a:p>
          <a:pPr>
            <a:lnSpc>
              <a:spcPct val="150000"/>
            </a:lnSpc>
          </a:pP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0488B4-300F-4885-AF5A-9B617BB72B17}" type="pres">
      <dgm:prSet presAssocID="{6162ACF1-C8E1-4B84-9668-7C057C0613A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614EAE7-A57B-451C-A582-6B580385C0D4}" type="pres">
      <dgm:prSet presAssocID="{F0F1FCBA-84BB-4048-AF9E-E63245302A52}" presName="root" presStyleCnt="0"/>
      <dgm:spPr/>
    </dgm:pt>
    <dgm:pt modelId="{7CFD6310-C6B9-4F0A-8398-2F3106E7A887}" type="pres">
      <dgm:prSet presAssocID="{F0F1FCBA-84BB-4048-AF9E-E63245302A52}" presName="rootComposite" presStyleCnt="0"/>
      <dgm:spPr/>
    </dgm:pt>
    <dgm:pt modelId="{CFF60CAA-FDF1-4049-BA1B-CE871110AA2A}" type="pres">
      <dgm:prSet presAssocID="{F0F1FCBA-84BB-4048-AF9E-E63245302A52}" presName="rootText" presStyleLbl="node1" presStyleIdx="0" presStyleCnt="2" custScaleX="127695" custScaleY="85796" custLinFactNeighborX="-1882"/>
      <dgm:spPr/>
      <dgm:t>
        <a:bodyPr/>
        <a:lstStyle/>
        <a:p>
          <a:endParaRPr lang="en-US"/>
        </a:p>
      </dgm:t>
    </dgm:pt>
    <dgm:pt modelId="{D4A219EE-47C1-43B9-9EC7-16AF09660D08}" type="pres">
      <dgm:prSet presAssocID="{F0F1FCBA-84BB-4048-AF9E-E63245302A52}" presName="rootConnector" presStyleLbl="node1" presStyleIdx="0" presStyleCnt="2"/>
      <dgm:spPr/>
      <dgm:t>
        <a:bodyPr/>
        <a:lstStyle/>
        <a:p>
          <a:endParaRPr lang="en-US"/>
        </a:p>
      </dgm:t>
    </dgm:pt>
    <dgm:pt modelId="{12C70582-6B23-422D-8B71-0EA64157ABC4}" type="pres">
      <dgm:prSet presAssocID="{F0F1FCBA-84BB-4048-AF9E-E63245302A52}" presName="childShape" presStyleCnt="0"/>
      <dgm:spPr/>
    </dgm:pt>
    <dgm:pt modelId="{AE68ADEF-74CC-4E74-A8B6-97E5CA8CCF2B}" type="pres">
      <dgm:prSet presAssocID="{70B99236-82E8-443F-A22F-63FB35F4E4F8}" presName="Name13" presStyleLbl="parChTrans1D2" presStyleIdx="0" presStyleCnt="4"/>
      <dgm:spPr/>
      <dgm:t>
        <a:bodyPr/>
        <a:lstStyle/>
        <a:p>
          <a:endParaRPr lang="en-US"/>
        </a:p>
      </dgm:t>
    </dgm:pt>
    <dgm:pt modelId="{EF16F36F-7CC2-4FCA-994D-BAD10A60D47E}" type="pres">
      <dgm:prSet presAssocID="{565D2BBA-1A76-44DD-BF93-14F3DD5A62EA}" presName="childText" presStyleLbl="bgAcc1" presStyleIdx="0" presStyleCnt="4" custScaleX="132127" custScaleY="90060" custLinFactNeighborX="-2352" custLinFactNeighborY="-84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038663-1BC8-41DF-82C9-999899E79A06}" type="pres">
      <dgm:prSet presAssocID="{007BAC84-E111-4FB0-90E9-83DB5DD0EF12}" presName="Name13" presStyleLbl="parChTrans1D2" presStyleIdx="1" presStyleCnt="4"/>
      <dgm:spPr/>
      <dgm:t>
        <a:bodyPr/>
        <a:lstStyle/>
        <a:p>
          <a:endParaRPr lang="en-US"/>
        </a:p>
      </dgm:t>
    </dgm:pt>
    <dgm:pt modelId="{58130683-EA66-4089-8F75-D237644596FE}" type="pres">
      <dgm:prSet presAssocID="{5EA488C5-ED1B-443D-862F-A582D959185C}" presName="childText" presStyleLbl="bgAcc1" presStyleIdx="1" presStyleCnt="4" custScaleX="157682" custLinFactNeighborY="-1098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A4F35-DAB3-408E-B6B6-E14D060271C1}" type="pres">
      <dgm:prSet presAssocID="{7DEB9A9E-FA38-4B29-9DCE-89DF41C9DC1A}" presName="root" presStyleCnt="0"/>
      <dgm:spPr/>
    </dgm:pt>
    <dgm:pt modelId="{CD43C2C2-A1D0-4266-B17E-954B9FE8826B}" type="pres">
      <dgm:prSet presAssocID="{7DEB9A9E-FA38-4B29-9DCE-89DF41C9DC1A}" presName="rootComposite" presStyleCnt="0"/>
      <dgm:spPr/>
    </dgm:pt>
    <dgm:pt modelId="{6D708497-6C2B-4F01-9225-0D9E4839E9EC}" type="pres">
      <dgm:prSet presAssocID="{7DEB9A9E-FA38-4B29-9DCE-89DF41C9DC1A}" presName="rootText" presStyleLbl="node1" presStyleIdx="1" presStyleCnt="2" custScaleX="135230" custScaleY="100351"/>
      <dgm:spPr/>
      <dgm:t>
        <a:bodyPr/>
        <a:lstStyle/>
        <a:p>
          <a:endParaRPr lang="en-US"/>
        </a:p>
      </dgm:t>
    </dgm:pt>
    <dgm:pt modelId="{5B595EA3-8302-469C-AE68-7ECCBBF31892}" type="pres">
      <dgm:prSet presAssocID="{7DEB9A9E-FA38-4B29-9DCE-89DF41C9DC1A}" presName="rootConnector" presStyleLbl="node1" presStyleIdx="1" presStyleCnt="2"/>
      <dgm:spPr/>
      <dgm:t>
        <a:bodyPr/>
        <a:lstStyle/>
        <a:p>
          <a:endParaRPr lang="en-US"/>
        </a:p>
      </dgm:t>
    </dgm:pt>
    <dgm:pt modelId="{F128F8A4-93F5-4EA1-9E2A-6B191EC2BF3F}" type="pres">
      <dgm:prSet presAssocID="{7DEB9A9E-FA38-4B29-9DCE-89DF41C9DC1A}" presName="childShape" presStyleCnt="0"/>
      <dgm:spPr/>
    </dgm:pt>
    <dgm:pt modelId="{468B0E75-49AA-4A00-89BC-B41D75301F0D}" type="pres">
      <dgm:prSet presAssocID="{6C921392-694A-425A-9915-CB7F34311EBA}" presName="Name13" presStyleLbl="parChTrans1D2" presStyleIdx="2" presStyleCnt="4"/>
      <dgm:spPr/>
      <dgm:t>
        <a:bodyPr/>
        <a:lstStyle/>
        <a:p>
          <a:endParaRPr lang="en-US"/>
        </a:p>
      </dgm:t>
    </dgm:pt>
    <dgm:pt modelId="{E6D35DCD-5C1E-44AA-B7E5-163D91EE8D35}" type="pres">
      <dgm:prSet presAssocID="{9F1EE9C0-C15E-4838-8D4A-BFFE41F469C0}" presName="childText" presStyleLbl="bgAcc1" presStyleIdx="2" presStyleCnt="4" custScaleX="135540" custScaleY="95531" custLinFactNeighborY="-101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C2D01F-DC3F-4E22-A25B-51AE8BFAEFBF}" type="pres">
      <dgm:prSet presAssocID="{58C7DD31-297D-4ED7-94E7-44103158B21F}" presName="Name13" presStyleLbl="parChTrans1D2" presStyleIdx="3" presStyleCnt="4"/>
      <dgm:spPr/>
      <dgm:t>
        <a:bodyPr/>
        <a:lstStyle/>
        <a:p>
          <a:endParaRPr lang="en-US"/>
        </a:p>
      </dgm:t>
    </dgm:pt>
    <dgm:pt modelId="{EF895FA0-3A92-4017-9F23-F13B3F7F8C90}" type="pres">
      <dgm:prSet presAssocID="{BF0EFD3D-B698-4E03-8483-47485D3B9C24}" presName="childText" presStyleLbl="bgAcc1" presStyleIdx="3" presStyleCnt="4" custScaleX="135540" custLinFactNeighborY="-128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265134-DB5F-4488-B88B-77693C59C178}" srcId="{F0F1FCBA-84BB-4048-AF9E-E63245302A52}" destId="{565D2BBA-1A76-44DD-BF93-14F3DD5A62EA}" srcOrd="0" destOrd="0" parTransId="{70B99236-82E8-443F-A22F-63FB35F4E4F8}" sibTransId="{D307F3FF-8E0E-42EF-BB38-55D965DB4AD4}"/>
    <dgm:cxn modelId="{80E49443-32E2-4679-9937-8546C9B6F245}" type="presOf" srcId="{9F1EE9C0-C15E-4838-8D4A-BFFE41F469C0}" destId="{E6D35DCD-5C1E-44AA-B7E5-163D91EE8D35}" srcOrd="0" destOrd="0" presId="urn:microsoft.com/office/officeart/2005/8/layout/hierarchy3"/>
    <dgm:cxn modelId="{08F16DB8-AD53-4807-AC2B-24E2F9370C52}" type="presOf" srcId="{58C7DD31-297D-4ED7-94E7-44103158B21F}" destId="{94C2D01F-DC3F-4E22-A25B-51AE8BFAEFBF}" srcOrd="0" destOrd="0" presId="urn:microsoft.com/office/officeart/2005/8/layout/hierarchy3"/>
    <dgm:cxn modelId="{2E0BBAE8-FE13-48CA-901B-B0DC0B9B188F}" type="presOf" srcId="{F0F1FCBA-84BB-4048-AF9E-E63245302A52}" destId="{D4A219EE-47C1-43B9-9EC7-16AF09660D08}" srcOrd="1" destOrd="0" presId="urn:microsoft.com/office/officeart/2005/8/layout/hierarchy3"/>
    <dgm:cxn modelId="{183BFAA5-1A0B-49E8-83E9-3A186614E2DC}" type="presOf" srcId="{6C921392-694A-425A-9915-CB7F34311EBA}" destId="{468B0E75-49AA-4A00-89BC-B41D75301F0D}" srcOrd="0" destOrd="0" presId="urn:microsoft.com/office/officeart/2005/8/layout/hierarchy3"/>
    <dgm:cxn modelId="{E5E46590-A0D2-4609-B646-98B6BF1BD70E}" type="presOf" srcId="{6162ACF1-C8E1-4B84-9668-7C057C0613A2}" destId="{ED0488B4-300F-4885-AF5A-9B617BB72B17}" srcOrd="0" destOrd="0" presId="urn:microsoft.com/office/officeart/2005/8/layout/hierarchy3"/>
    <dgm:cxn modelId="{F10AA82B-75F4-479E-9B98-D42CEED01FBF}" type="presOf" srcId="{BF0EFD3D-B698-4E03-8483-47485D3B9C24}" destId="{EF895FA0-3A92-4017-9F23-F13B3F7F8C90}" srcOrd="0" destOrd="0" presId="urn:microsoft.com/office/officeart/2005/8/layout/hierarchy3"/>
    <dgm:cxn modelId="{2F05D035-5A48-466C-8D21-2678B704FF73}" srcId="{7DEB9A9E-FA38-4B29-9DCE-89DF41C9DC1A}" destId="{9F1EE9C0-C15E-4838-8D4A-BFFE41F469C0}" srcOrd="0" destOrd="0" parTransId="{6C921392-694A-425A-9915-CB7F34311EBA}" sibTransId="{0933A385-3DCA-439C-A219-8BB3BF28B982}"/>
    <dgm:cxn modelId="{05559B9F-448A-463B-B6CF-1630FA87ED75}" type="presOf" srcId="{007BAC84-E111-4FB0-90E9-83DB5DD0EF12}" destId="{6C038663-1BC8-41DF-82C9-999899E79A06}" srcOrd="0" destOrd="0" presId="urn:microsoft.com/office/officeart/2005/8/layout/hierarchy3"/>
    <dgm:cxn modelId="{09DC7D6D-E16E-4C7A-AF01-8C56E4D42EE9}" srcId="{7DEB9A9E-FA38-4B29-9DCE-89DF41C9DC1A}" destId="{BF0EFD3D-B698-4E03-8483-47485D3B9C24}" srcOrd="1" destOrd="0" parTransId="{58C7DD31-297D-4ED7-94E7-44103158B21F}" sibTransId="{AA355615-5E0B-4B4A-9DCA-C2FB11B7CB63}"/>
    <dgm:cxn modelId="{BB4418B4-2C2D-4308-968E-33C0484BBE25}" srcId="{6162ACF1-C8E1-4B84-9668-7C057C0613A2}" destId="{F0F1FCBA-84BB-4048-AF9E-E63245302A52}" srcOrd="0" destOrd="0" parTransId="{985DAD2F-14CC-4B80-AD3B-09AB8F439DE6}" sibTransId="{F25137E9-31C5-4BF1-8F62-AED56573CEEC}"/>
    <dgm:cxn modelId="{72E980DD-6279-461B-8FBA-4E2435FD1FC7}" type="presOf" srcId="{F0F1FCBA-84BB-4048-AF9E-E63245302A52}" destId="{CFF60CAA-FDF1-4049-BA1B-CE871110AA2A}" srcOrd="0" destOrd="0" presId="urn:microsoft.com/office/officeart/2005/8/layout/hierarchy3"/>
    <dgm:cxn modelId="{690B3D56-EF9C-496E-8046-DD1CBB78406F}" type="presOf" srcId="{70B99236-82E8-443F-A22F-63FB35F4E4F8}" destId="{AE68ADEF-74CC-4E74-A8B6-97E5CA8CCF2B}" srcOrd="0" destOrd="0" presId="urn:microsoft.com/office/officeart/2005/8/layout/hierarchy3"/>
    <dgm:cxn modelId="{3246D391-4389-4298-8092-15298CD65066}" srcId="{F0F1FCBA-84BB-4048-AF9E-E63245302A52}" destId="{5EA488C5-ED1B-443D-862F-A582D959185C}" srcOrd="1" destOrd="0" parTransId="{007BAC84-E111-4FB0-90E9-83DB5DD0EF12}" sibTransId="{67EA7EA1-41EF-4A2D-9FDC-4501DA01EEA0}"/>
    <dgm:cxn modelId="{47C658C9-D5D9-47CC-857C-3AD4FCE47422}" type="presOf" srcId="{565D2BBA-1A76-44DD-BF93-14F3DD5A62EA}" destId="{EF16F36F-7CC2-4FCA-994D-BAD10A60D47E}" srcOrd="0" destOrd="0" presId="urn:microsoft.com/office/officeart/2005/8/layout/hierarchy3"/>
    <dgm:cxn modelId="{CABF5B24-A32C-4957-9F2D-4765B510B985}" srcId="{6162ACF1-C8E1-4B84-9668-7C057C0613A2}" destId="{7DEB9A9E-FA38-4B29-9DCE-89DF41C9DC1A}" srcOrd="1" destOrd="0" parTransId="{4EAC413D-2A87-4680-A6FB-916649A6B0F7}" sibTransId="{12F248A5-E490-449E-A440-DD493641C05D}"/>
    <dgm:cxn modelId="{8D914D05-84FE-4517-91A9-B0B050C2A6F2}" type="presOf" srcId="{7DEB9A9E-FA38-4B29-9DCE-89DF41C9DC1A}" destId="{5B595EA3-8302-469C-AE68-7ECCBBF31892}" srcOrd="1" destOrd="0" presId="urn:microsoft.com/office/officeart/2005/8/layout/hierarchy3"/>
    <dgm:cxn modelId="{304D979B-5F29-4061-9058-541E357D0A1E}" type="presOf" srcId="{5EA488C5-ED1B-443D-862F-A582D959185C}" destId="{58130683-EA66-4089-8F75-D237644596FE}" srcOrd="0" destOrd="0" presId="urn:microsoft.com/office/officeart/2005/8/layout/hierarchy3"/>
    <dgm:cxn modelId="{125ED392-D531-491C-B808-6B554B3FC83B}" type="presOf" srcId="{7DEB9A9E-FA38-4B29-9DCE-89DF41C9DC1A}" destId="{6D708497-6C2B-4F01-9225-0D9E4839E9EC}" srcOrd="0" destOrd="0" presId="urn:microsoft.com/office/officeart/2005/8/layout/hierarchy3"/>
    <dgm:cxn modelId="{BC310234-AF2F-499C-839B-590D9A817131}" type="presParOf" srcId="{ED0488B4-300F-4885-AF5A-9B617BB72B17}" destId="{F614EAE7-A57B-451C-A582-6B580385C0D4}" srcOrd="0" destOrd="0" presId="urn:microsoft.com/office/officeart/2005/8/layout/hierarchy3"/>
    <dgm:cxn modelId="{FB05D424-030F-4E4E-A4DA-0831E5AFC009}" type="presParOf" srcId="{F614EAE7-A57B-451C-A582-6B580385C0D4}" destId="{7CFD6310-C6B9-4F0A-8398-2F3106E7A887}" srcOrd="0" destOrd="0" presId="urn:microsoft.com/office/officeart/2005/8/layout/hierarchy3"/>
    <dgm:cxn modelId="{12F3A98C-5D9A-449F-A02F-4FB8BA8009BF}" type="presParOf" srcId="{7CFD6310-C6B9-4F0A-8398-2F3106E7A887}" destId="{CFF60CAA-FDF1-4049-BA1B-CE871110AA2A}" srcOrd="0" destOrd="0" presId="urn:microsoft.com/office/officeart/2005/8/layout/hierarchy3"/>
    <dgm:cxn modelId="{B3D043B7-1CB4-480D-B4FF-44AFBF2C9CAB}" type="presParOf" srcId="{7CFD6310-C6B9-4F0A-8398-2F3106E7A887}" destId="{D4A219EE-47C1-43B9-9EC7-16AF09660D08}" srcOrd="1" destOrd="0" presId="urn:microsoft.com/office/officeart/2005/8/layout/hierarchy3"/>
    <dgm:cxn modelId="{2116D09A-FF72-4685-8085-1F6CE3E9E6C6}" type="presParOf" srcId="{F614EAE7-A57B-451C-A582-6B580385C0D4}" destId="{12C70582-6B23-422D-8B71-0EA64157ABC4}" srcOrd="1" destOrd="0" presId="urn:microsoft.com/office/officeart/2005/8/layout/hierarchy3"/>
    <dgm:cxn modelId="{9BB93434-C42A-4FD3-AAAF-1E26DDC97168}" type="presParOf" srcId="{12C70582-6B23-422D-8B71-0EA64157ABC4}" destId="{AE68ADEF-74CC-4E74-A8B6-97E5CA8CCF2B}" srcOrd="0" destOrd="0" presId="urn:microsoft.com/office/officeart/2005/8/layout/hierarchy3"/>
    <dgm:cxn modelId="{6A47717A-CE26-4AA7-A9BB-FA1CCE7F6D60}" type="presParOf" srcId="{12C70582-6B23-422D-8B71-0EA64157ABC4}" destId="{EF16F36F-7CC2-4FCA-994D-BAD10A60D47E}" srcOrd="1" destOrd="0" presId="urn:microsoft.com/office/officeart/2005/8/layout/hierarchy3"/>
    <dgm:cxn modelId="{5A56A806-A9F9-4AEA-9167-C5846AE8D218}" type="presParOf" srcId="{12C70582-6B23-422D-8B71-0EA64157ABC4}" destId="{6C038663-1BC8-41DF-82C9-999899E79A06}" srcOrd="2" destOrd="0" presId="urn:microsoft.com/office/officeart/2005/8/layout/hierarchy3"/>
    <dgm:cxn modelId="{5D83EC42-2776-4A6A-837B-965F88A258EC}" type="presParOf" srcId="{12C70582-6B23-422D-8B71-0EA64157ABC4}" destId="{58130683-EA66-4089-8F75-D237644596FE}" srcOrd="3" destOrd="0" presId="urn:microsoft.com/office/officeart/2005/8/layout/hierarchy3"/>
    <dgm:cxn modelId="{DA9C7226-461B-4466-A113-E3E4BD48A3CE}" type="presParOf" srcId="{ED0488B4-300F-4885-AF5A-9B617BB72B17}" destId="{029A4F35-DAB3-408E-B6B6-E14D060271C1}" srcOrd="1" destOrd="0" presId="urn:microsoft.com/office/officeart/2005/8/layout/hierarchy3"/>
    <dgm:cxn modelId="{CAED19F1-B315-48DC-B5B4-CF411D27D8EC}" type="presParOf" srcId="{029A4F35-DAB3-408E-B6B6-E14D060271C1}" destId="{CD43C2C2-A1D0-4266-B17E-954B9FE8826B}" srcOrd="0" destOrd="0" presId="urn:microsoft.com/office/officeart/2005/8/layout/hierarchy3"/>
    <dgm:cxn modelId="{14ACB5E5-C12F-430E-A4E0-51397CBC0BD9}" type="presParOf" srcId="{CD43C2C2-A1D0-4266-B17E-954B9FE8826B}" destId="{6D708497-6C2B-4F01-9225-0D9E4839E9EC}" srcOrd="0" destOrd="0" presId="urn:microsoft.com/office/officeart/2005/8/layout/hierarchy3"/>
    <dgm:cxn modelId="{55EDF1B6-5765-44EE-B3F5-50D5FEEDFAC9}" type="presParOf" srcId="{CD43C2C2-A1D0-4266-B17E-954B9FE8826B}" destId="{5B595EA3-8302-469C-AE68-7ECCBBF31892}" srcOrd="1" destOrd="0" presId="urn:microsoft.com/office/officeart/2005/8/layout/hierarchy3"/>
    <dgm:cxn modelId="{A6072B33-54AD-43CE-94A8-A3D5970CF16C}" type="presParOf" srcId="{029A4F35-DAB3-408E-B6B6-E14D060271C1}" destId="{F128F8A4-93F5-4EA1-9E2A-6B191EC2BF3F}" srcOrd="1" destOrd="0" presId="urn:microsoft.com/office/officeart/2005/8/layout/hierarchy3"/>
    <dgm:cxn modelId="{49524A1B-AFAB-43F0-838F-5918E733A3D2}" type="presParOf" srcId="{F128F8A4-93F5-4EA1-9E2A-6B191EC2BF3F}" destId="{468B0E75-49AA-4A00-89BC-B41D75301F0D}" srcOrd="0" destOrd="0" presId="urn:microsoft.com/office/officeart/2005/8/layout/hierarchy3"/>
    <dgm:cxn modelId="{8ABD31E5-4480-42B8-ACBD-F492F6E10A21}" type="presParOf" srcId="{F128F8A4-93F5-4EA1-9E2A-6B191EC2BF3F}" destId="{E6D35DCD-5C1E-44AA-B7E5-163D91EE8D35}" srcOrd="1" destOrd="0" presId="urn:microsoft.com/office/officeart/2005/8/layout/hierarchy3"/>
    <dgm:cxn modelId="{EB1283E8-E406-4953-850C-071425B3DBE0}" type="presParOf" srcId="{F128F8A4-93F5-4EA1-9E2A-6B191EC2BF3F}" destId="{94C2D01F-DC3F-4E22-A25B-51AE8BFAEFBF}" srcOrd="2" destOrd="0" presId="urn:microsoft.com/office/officeart/2005/8/layout/hierarchy3"/>
    <dgm:cxn modelId="{36102DFA-AA71-425D-8503-B445F56F02A1}" type="presParOf" srcId="{F128F8A4-93F5-4EA1-9E2A-6B191EC2BF3F}" destId="{EF895FA0-3A92-4017-9F23-F13B3F7F8C90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96B15-B55D-4DC6-BD75-C12C3DD42302}">
      <dsp:nvSpPr>
        <dsp:cNvPr id="0" name=""/>
        <dsp:cNvSpPr/>
      </dsp:nvSpPr>
      <dsp:spPr>
        <a:xfrm>
          <a:off x="0" y="0"/>
          <a:ext cx="8213050" cy="12596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Compliance with the rule of the Law</a:t>
          </a:r>
          <a:endParaRPr lang="en-U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Ministry of Finance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+General Department of Taxation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1768575" y="0"/>
        <a:ext cx="6444474" cy="1259658"/>
      </dsp:txXfrm>
    </dsp:sp>
    <dsp:sp modelId="{D405DAAD-DBEA-43D2-8238-05BFDBE17D8C}">
      <dsp:nvSpPr>
        <dsp:cNvPr id="0" name=""/>
        <dsp:cNvSpPr/>
      </dsp:nvSpPr>
      <dsp:spPr>
        <a:xfrm>
          <a:off x="341131" y="125965"/>
          <a:ext cx="1147264" cy="1007726"/>
        </a:xfrm>
        <a:prstGeom prst="flowChartConnector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DA5BA60-7DAF-4495-A4A1-6675A296FE66}">
      <dsp:nvSpPr>
        <dsp:cNvPr id="0" name=""/>
        <dsp:cNvSpPr/>
      </dsp:nvSpPr>
      <dsp:spPr>
        <a:xfrm>
          <a:off x="0" y="1385624"/>
          <a:ext cx="8213050" cy="12596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Ensured security of the system</a:t>
          </a:r>
          <a:endParaRPr lang="en-U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Authentication: Exactness - Integrity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Archives: Security - Safety - Saving</a:t>
          </a:r>
          <a:endParaRPr lang="en-US" sz="1800" kern="1200" dirty="0"/>
        </a:p>
      </dsp:txBody>
      <dsp:txXfrm>
        <a:off x="1768575" y="1385624"/>
        <a:ext cx="6444474" cy="1259658"/>
      </dsp:txXfrm>
    </dsp:sp>
    <dsp:sp modelId="{4A2A225D-65F5-4E70-B75A-90E7C5074C54}">
      <dsp:nvSpPr>
        <dsp:cNvPr id="0" name=""/>
        <dsp:cNvSpPr/>
      </dsp:nvSpPr>
      <dsp:spPr>
        <a:xfrm>
          <a:off x="286112" y="1533402"/>
          <a:ext cx="1101287" cy="1009893"/>
        </a:xfrm>
        <a:prstGeom prst="flowChartConnector">
          <a:avLst/>
        </a:prstGeom>
        <a:blipFill>
          <a:blip xmlns:r="http://schemas.openxmlformats.org/officeDocument/2006/relationships" r:embed="rId2">
            <a:extLst/>
          </a:blip>
          <a:srcRect/>
          <a:stretch>
            <a:fillRect l="-2000" r="-2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9E1F6E1-B054-49AA-BAF3-8F1F6E995046}">
      <dsp:nvSpPr>
        <dsp:cNvPr id="0" name=""/>
        <dsp:cNvSpPr/>
      </dsp:nvSpPr>
      <dsp:spPr>
        <a:xfrm>
          <a:off x="0" y="2771248"/>
          <a:ext cx="8213050" cy="12596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Flexible Integration with software related business</a:t>
          </a:r>
          <a:r>
            <a:rPr lang="en-US" sz="1800" kern="1200" dirty="0" smtClean="0"/>
            <a:t>: Billing, CRM, Accounting </a:t>
          </a:r>
          <a:r>
            <a:rPr lang="en-US" sz="1800" kern="1200" dirty="0" err="1" smtClean="0"/>
            <a:t>etc</a:t>
          </a:r>
          <a:r>
            <a:rPr lang="en-US" sz="1800" kern="1200" dirty="0" smtClean="0"/>
            <a:t> </a:t>
          </a:r>
          <a:endParaRPr lang="en-US" sz="1800" kern="1200" dirty="0"/>
        </a:p>
      </dsp:txBody>
      <dsp:txXfrm>
        <a:off x="1768575" y="2771248"/>
        <a:ext cx="6444474" cy="1259658"/>
      </dsp:txXfrm>
    </dsp:sp>
    <dsp:sp modelId="{56019422-A998-45BB-B469-FE1C02AF523D}">
      <dsp:nvSpPr>
        <dsp:cNvPr id="0" name=""/>
        <dsp:cNvSpPr/>
      </dsp:nvSpPr>
      <dsp:spPr>
        <a:xfrm>
          <a:off x="341131" y="2897214"/>
          <a:ext cx="1147264" cy="1007726"/>
        </a:xfrm>
        <a:prstGeom prst="flowChartConnector">
          <a:avLst/>
        </a:prstGeom>
        <a:blipFill>
          <a:blip xmlns:r="http://schemas.openxmlformats.org/officeDocument/2006/relationships" r:embed="rId3">
            <a:extLst/>
          </a:blip>
          <a:srcRect/>
          <a:stretch>
            <a:fillRect l="-29000" r="-2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D601CE4-318C-4E69-A3EF-5A5D385684DB}">
      <dsp:nvSpPr>
        <dsp:cNvPr id="0" name=""/>
        <dsp:cNvSpPr/>
      </dsp:nvSpPr>
      <dsp:spPr>
        <a:xfrm>
          <a:off x="0" y="4156872"/>
          <a:ext cx="8213050" cy="12596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Matching actual needs:</a:t>
          </a:r>
          <a:endParaRPr lang="en-US" sz="1800" kern="1200" dirty="0" smtClean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+ 10 year bill save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Express Tax report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+ Quick bill receipt request from customers</a:t>
          </a:r>
          <a:endParaRPr lang="en-US" sz="1800" kern="1200" dirty="0"/>
        </a:p>
      </dsp:txBody>
      <dsp:txXfrm>
        <a:off x="1768575" y="4156872"/>
        <a:ext cx="6444474" cy="1259658"/>
      </dsp:txXfrm>
    </dsp:sp>
    <dsp:sp modelId="{43D27C6B-BCF6-41E3-8A0D-62EB85EF2604}">
      <dsp:nvSpPr>
        <dsp:cNvPr id="0" name=""/>
        <dsp:cNvSpPr/>
      </dsp:nvSpPr>
      <dsp:spPr>
        <a:xfrm>
          <a:off x="286103" y="4282909"/>
          <a:ext cx="1147264" cy="1007726"/>
        </a:xfrm>
        <a:prstGeom prst="flowChartConnector">
          <a:avLst/>
        </a:prstGeom>
        <a:blipFill>
          <a:blip xmlns:r="http://schemas.openxmlformats.org/officeDocument/2006/relationships" r:embed="rId4">
            <a:extLst/>
          </a:blip>
          <a:srcRect/>
          <a:stretch>
            <a:fillRect l="-20000" r="-20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60CAA-FDF1-4049-BA1B-CE871110AA2A}">
      <dsp:nvSpPr>
        <dsp:cNvPr id="0" name=""/>
        <dsp:cNvSpPr/>
      </dsp:nvSpPr>
      <dsp:spPr>
        <a:xfrm>
          <a:off x="1231392" y="3628"/>
          <a:ext cx="3845238" cy="12917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OPTION 1: </a:t>
          </a:r>
        </a:p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Send Invoice directly from the seller to the buyer</a:t>
          </a:r>
        </a:p>
      </dsp:txBody>
      <dsp:txXfrm>
        <a:off x="1269227" y="41463"/>
        <a:ext cx="3769568" cy="1216103"/>
      </dsp:txXfrm>
    </dsp:sp>
    <dsp:sp modelId="{AE68ADEF-74CC-4E74-A8B6-97E5CA8CCF2B}">
      <dsp:nvSpPr>
        <dsp:cNvPr id="0" name=""/>
        <dsp:cNvSpPr/>
      </dsp:nvSpPr>
      <dsp:spPr>
        <a:xfrm>
          <a:off x="1615915" y="1295402"/>
          <a:ext cx="384535" cy="927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27485"/>
              </a:lnTo>
              <a:lnTo>
                <a:pt x="384535" y="927485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6F36F-7CC2-4FCA-994D-BAD10A60D47E}">
      <dsp:nvSpPr>
        <dsp:cNvPr id="0" name=""/>
        <dsp:cNvSpPr/>
      </dsp:nvSpPr>
      <dsp:spPr>
        <a:xfrm>
          <a:off x="2000451" y="1544901"/>
          <a:ext cx="3182957" cy="1355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VSI:</a:t>
          </a:r>
          <a:r>
            <a:rPr lang="en-US" sz="2000" b="1" kern="1200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Providing complete solutions or renting software </a:t>
          </a:r>
        </a:p>
      </dsp:txBody>
      <dsp:txXfrm>
        <a:off x="2040166" y="1584616"/>
        <a:ext cx="3103527" cy="1276543"/>
      </dsp:txXfrm>
    </dsp:sp>
    <dsp:sp modelId="{6C038663-1BC8-41DF-82C9-999899E79A06}">
      <dsp:nvSpPr>
        <dsp:cNvPr id="0" name=""/>
        <dsp:cNvSpPr/>
      </dsp:nvSpPr>
      <dsp:spPr>
        <a:xfrm>
          <a:off x="1615915" y="1295402"/>
          <a:ext cx="441195" cy="2696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6153"/>
              </a:lnTo>
              <a:lnTo>
                <a:pt x="441195" y="269615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130683-EA66-4089-8F75-D237644596FE}">
      <dsp:nvSpPr>
        <dsp:cNvPr id="0" name=""/>
        <dsp:cNvSpPr/>
      </dsp:nvSpPr>
      <dsp:spPr>
        <a:xfrm>
          <a:off x="2057111" y="3238739"/>
          <a:ext cx="3798581" cy="1505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Enterprise: 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Self-investment in infrastructure, equipment (servers, HSM) </a:t>
          </a:r>
          <a:endParaRPr lang="en-US" sz="200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01209" y="3282837"/>
        <a:ext cx="3710385" cy="1417437"/>
      </dsp:txXfrm>
    </dsp:sp>
    <dsp:sp modelId="{6D708497-6C2B-4F01-9225-0D9E4839E9EC}">
      <dsp:nvSpPr>
        <dsp:cNvPr id="0" name=""/>
        <dsp:cNvSpPr/>
      </dsp:nvSpPr>
      <dsp:spPr>
        <a:xfrm>
          <a:off x="5886118" y="3628"/>
          <a:ext cx="4072137" cy="15109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OPTION 2: </a:t>
          </a:r>
        </a:p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rPr>
            <a:t>Send Invoices via service providers</a:t>
          </a:r>
          <a:endParaRPr lang="en-US" sz="2000" b="1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30371" y="47881"/>
        <a:ext cx="3983631" cy="1422412"/>
      </dsp:txXfrm>
    </dsp:sp>
    <dsp:sp modelId="{468B0E75-49AA-4A00-89BC-B41D75301F0D}">
      <dsp:nvSpPr>
        <dsp:cNvPr id="0" name=""/>
        <dsp:cNvSpPr/>
      </dsp:nvSpPr>
      <dsp:spPr>
        <a:xfrm>
          <a:off x="6293332" y="1514547"/>
          <a:ext cx="407213" cy="942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2699"/>
              </a:lnTo>
              <a:lnTo>
                <a:pt x="407213" y="94269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D35DCD-5C1E-44AA-B7E5-163D91EE8D35}">
      <dsp:nvSpPr>
        <dsp:cNvPr id="0" name=""/>
        <dsp:cNvSpPr/>
      </dsp:nvSpPr>
      <dsp:spPr>
        <a:xfrm>
          <a:off x="6700546" y="1738073"/>
          <a:ext cx="3265177" cy="14383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VSI:</a:t>
          </a:r>
        </a:p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Providing service </a:t>
          </a:r>
          <a:endParaRPr lang="en-US" sz="200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2674" y="1780201"/>
        <a:ext cx="3180921" cy="1354090"/>
      </dsp:txXfrm>
    </dsp:sp>
    <dsp:sp modelId="{94C2D01F-DC3F-4E22-A25B-51AE8BFAEFBF}">
      <dsp:nvSpPr>
        <dsp:cNvPr id="0" name=""/>
        <dsp:cNvSpPr/>
      </dsp:nvSpPr>
      <dsp:spPr>
        <a:xfrm>
          <a:off x="6293332" y="1514547"/>
          <a:ext cx="407213" cy="2750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0958"/>
              </a:lnTo>
              <a:lnTo>
                <a:pt x="407213" y="275095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95FA0-3A92-4017-9F23-F13B3F7F8C90}">
      <dsp:nvSpPr>
        <dsp:cNvPr id="0" name=""/>
        <dsp:cNvSpPr/>
      </dsp:nvSpPr>
      <dsp:spPr>
        <a:xfrm>
          <a:off x="6700546" y="3512689"/>
          <a:ext cx="3265177" cy="15056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ctr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err="1" smtClean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Enterprise</a:t>
          </a:r>
          <a:r>
            <a:rPr lang="en-US" sz="2000" kern="1200" dirty="0" err="1" smtClean="0">
              <a:latin typeface="Arial" panose="020B0604020202020204" pitchFamily="34" charset="0"/>
              <a:cs typeface="Arial" panose="020B0604020202020204" pitchFamily="34" charset="0"/>
            </a:rPr>
            <a:t>:Using</a:t>
          </a:r>
          <a:r>
            <a:rPr lang="en-US" sz="2000" kern="1200" dirty="0" smtClean="0">
              <a:latin typeface="Arial" panose="020B0604020202020204" pitchFamily="34" charset="0"/>
              <a:cs typeface="Arial" panose="020B0604020202020204" pitchFamily="34" charset="0"/>
            </a:rPr>
            <a:t> the available infrastructure of VSI</a:t>
          </a:r>
          <a:endParaRPr lang="en-US" sz="2000" kern="1200" dirty="0">
            <a:solidFill>
              <a:srgbClr val="00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44644" y="3556787"/>
        <a:ext cx="3176981" cy="1417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#3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739" cy="51342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092" y="1"/>
            <a:ext cx="3077739" cy="51342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AD1A594-041B-449E-89BC-5A6CB1F5A9AB}" type="datetimeFigureOut">
              <a:rPr lang="id-ID" smtClean="0"/>
              <a:t>05/01/18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3DDDC53-01B7-4E0F-8BE2-02DC8C67218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71936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7739" cy="51342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1"/>
            <a:ext cx="3077739" cy="51342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E3CCC32-3486-46B1-A8B7-921064D8D59D}" type="datetimeFigureOut">
              <a:rPr lang="en-US" smtClean="0"/>
              <a:t>1/5/18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D1495A-DD81-44F4-9F54-1F39867BF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919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40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1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8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52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21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9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63" algn="l" defTabSz="9143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mbria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85372" indent="-302066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208265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91571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74878" indent="-241653" eaLnBrk="0" hangingPunct="0"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58184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141490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624796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4108102" indent="-241653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D68DC3-406B-F942-BC2B-D3AE48077FAC}" type="slidenum">
              <a:rPr lang="en-US" sz="1300">
                <a:latin typeface="Cambria" charset="0"/>
              </a:rPr>
              <a:pPr eaLnBrk="1" hangingPunct="1"/>
              <a:t>1</a:t>
            </a:fld>
            <a:endParaRPr lang="en-US" sz="1300">
              <a:latin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92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9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1769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14218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71214" indent="-483306">
              <a:spcAft>
                <a:spcPts val="1057"/>
              </a:spcAft>
              <a:buClr>
                <a:srgbClr val="F79646">
                  <a:lumMod val="75000"/>
                </a:srgbClr>
              </a:buClr>
              <a:buFont typeface="Arial" panose="020B0604020202020204" pitchFamily="34" charset="0"/>
              <a:buChar char="•"/>
            </a:pP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68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888567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757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9FEC50-F317-4211-B1FD-DB5C0230E04D}" type="slidenum">
              <a:rPr lang="vi-VN" altLang="en-US" b="0">
                <a:latin typeface="Times New Roman" panose="02020603050405020304" pitchFamily="18" charset="0"/>
              </a:rPr>
              <a:pPr/>
              <a:t>18</a:t>
            </a:fld>
            <a:endParaRPr lang="vi-VN" altLang="en-US" b="0">
              <a:latin typeface="Times New Roman" panose="02020603050405020304" pitchFamily="18" charset="0"/>
            </a:endParaRPr>
          </a:p>
        </p:txBody>
      </p:sp>
      <p:sp>
        <p:nvSpPr>
          <p:cNvPr id="47107" name="Text Box 1"/>
          <p:cNvSpPr txBox="1">
            <a:spLocks noChangeArrowheads="1"/>
          </p:cNvSpPr>
          <p:nvPr/>
        </p:nvSpPr>
        <p:spPr bwMode="auto">
          <a:xfrm>
            <a:off x="4021138" y="8542338"/>
            <a:ext cx="3074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3000"/>
              </a:lnSpc>
            </a:pPr>
            <a:fld id="{AE9620C4-42D5-41B7-A7A9-0CD1F743F50A}" type="slidenum">
              <a:rPr lang="vi-VN" altLang="en-US"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 algn="r" eaLnBrk="1" hangingPunct="1">
                <a:lnSpc>
                  <a:spcPct val="93000"/>
                </a:lnSpc>
              </a:pPr>
              <a:t>18</a:t>
            </a:fld>
            <a:endParaRPr lang="vi-VN" altLang="en-US" sz="1200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25" y="684213"/>
            <a:ext cx="5984875" cy="3367087"/>
          </a:xfrm>
          <a:solidFill>
            <a:srgbClr val="FFFFFF"/>
          </a:solidFill>
          <a:ln/>
        </p:spPr>
      </p:sp>
      <p:sp>
        <p:nvSpPr>
          <p:cNvPr id="47109" name="Text Box 3"/>
          <p:cNvSpPr txBox="1">
            <a:spLocks noChangeArrowheads="1"/>
          </p:cNvSpPr>
          <p:nvPr/>
        </p:nvSpPr>
        <p:spPr bwMode="auto">
          <a:xfrm>
            <a:off x="709613" y="4270375"/>
            <a:ext cx="5678487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623" tIns="40311" rIns="80623" bIns="40311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9528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645B57-8FF7-4CD4-A23C-6097C2648392}" type="slidenum">
              <a:rPr lang="vi-VN" altLang="en-US" b="0">
                <a:latin typeface="Times New Roman" panose="02020603050405020304" pitchFamily="18" charset="0"/>
              </a:rPr>
              <a:pPr/>
              <a:t>19</a:t>
            </a:fld>
            <a:endParaRPr lang="vi-VN" altLang="en-US" b="0">
              <a:latin typeface="Times New Roman" panose="02020603050405020304" pitchFamily="18" charset="0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4021138" y="8542338"/>
            <a:ext cx="3074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3000"/>
              </a:lnSpc>
            </a:pPr>
            <a:fld id="{C250427F-2C1D-4BD4-ABB5-FEAA324623E5}" type="slidenum">
              <a:rPr lang="vi-VN" altLang="en-US"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 algn="r" eaLnBrk="1" hangingPunct="1">
                <a:lnSpc>
                  <a:spcPct val="93000"/>
                </a:lnSpc>
              </a:pPr>
              <a:t>19</a:t>
            </a:fld>
            <a:endParaRPr lang="vi-VN" altLang="en-US" sz="1200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25" y="684213"/>
            <a:ext cx="5984875" cy="3367087"/>
          </a:xfrm>
          <a:solidFill>
            <a:srgbClr val="FFFFFF"/>
          </a:solidFill>
          <a:ln/>
        </p:spPr>
      </p:sp>
      <p:sp>
        <p:nvSpPr>
          <p:cNvPr id="48133" name="Text Box 3"/>
          <p:cNvSpPr txBox="1">
            <a:spLocks noChangeArrowheads="1"/>
          </p:cNvSpPr>
          <p:nvPr/>
        </p:nvSpPr>
        <p:spPr bwMode="auto">
          <a:xfrm>
            <a:off x="709613" y="4270375"/>
            <a:ext cx="5678487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623" tIns="40311" rIns="80623" bIns="40311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68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73519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5862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69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9045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89952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677240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52601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101845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168522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86500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3311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902689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points: as</a:t>
            </a:r>
            <a:r>
              <a:rPr lang="en-US" baseline="0" dirty="0" smtClean="0"/>
              <a:t> Viettel is Telco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9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5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131190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28AA6F-98B7-4253-BA32-F6989E65D1F8}" type="slidenum">
              <a:rPr lang="vi-VN" altLang="en-US" b="0">
                <a:latin typeface="Times New Roman" panose="02020603050405020304" pitchFamily="18" charset="0"/>
              </a:rPr>
              <a:pPr/>
              <a:t>35</a:t>
            </a:fld>
            <a:endParaRPr lang="vi-VN" altLang="en-US" b="0">
              <a:latin typeface="Times New Roman" panose="02020603050405020304" pitchFamily="18" charset="0"/>
            </a:endParaRPr>
          </a:p>
        </p:txBody>
      </p:sp>
      <p:sp>
        <p:nvSpPr>
          <p:cNvPr id="61443" name="Text Box 1"/>
          <p:cNvSpPr txBox="1">
            <a:spLocks noChangeArrowheads="1"/>
          </p:cNvSpPr>
          <p:nvPr/>
        </p:nvSpPr>
        <p:spPr bwMode="auto">
          <a:xfrm>
            <a:off x="4021138" y="8542338"/>
            <a:ext cx="307498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393700" algn="l"/>
                <a:tab pos="790575" algn="l"/>
                <a:tab pos="1185863" algn="l"/>
                <a:tab pos="1582738" algn="l"/>
                <a:tab pos="1978025" algn="l"/>
                <a:tab pos="2374900" algn="l"/>
                <a:tab pos="2770188" algn="l"/>
                <a:tab pos="3167063" algn="l"/>
                <a:tab pos="3562350" algn="l"/>
                <a:tab pos="3959225" algn="l"/>
                <a:tab pos="4354513" algn="l"/>
                <a:tab pos="4751388" algn="l"/>
                <a:tab pos="5146675" algn="l"/>
                <a:tab pos="5543550" algn="l"/>
                <a:tab pos="5938838" algn="l"/>
                <a:tab pos="6335713" algn="l"/>
                <a:tab pos="6731000" algn="l"/>
                <a:tab pos="7127875" algn="l"/>
                <a:tab pos="7524750" algn="l"/>
                <a:tab pos="7920038" algn="l"/>
              </a:tabLs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93000"/>
              </a:lnSpc>
            </a:pPr>
            <a:fld id="{86AF0EDC-C416-4002-AA19-38C6A60D0052}" type="slidenum">
              <a:rPr lang="vi-VN" altLang="en-US" sz="12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rPr>
              <a:pPr algn="r" eaLnBrk="1" hangingPunct="1">
                <a:lnSpc>
                  <a:spcPct val="93000"/>
                </a:lnSpc>
              </a:pPr>
              <a:t>35</a:t>
            </a:fld>
            <a:endParaRPr lang="vi-VN" altLang="en-US" sz="1200">
              <a:solidFill>
                <a:srgbClr val="000000"/>
              </a:solidFill>
              <a:latin typeface="Times New Roman" panose="02020603050405020304" pitchFamily="18" charset="0"/>
              <a:cs typeface="DejaVu Sans" charset="0"/>
            </a:endParaRPr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55625" y="684213"/>
            <a:ext cx="5984875" cy="3367087"/>
          </a:xfrm>
          <a:solidFill>
            <a:srgbClr val="FFFFFF"/>
          </a:solidFill>
          <a:ln/>
        </p:spPr>
      </p:sp>
      <p:sp>
        <p:nvSpPr>
          <p:cNvPr id="61445" name="Text Box 3"/>
          <p:cNvSpPr txBox="1">
            <a:spLocks noChangeArrowheads="1"/>
          </p:cNvSpPr>
          <p:nvPr/>
        </p:nvSpPr>
        <p:spPr bwMode="auto">
          <a:xfrm>
            <a:off x="709613" y="4270375"/>
            <a:ext cx="5678487" cy="404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0623" tIns="40311" rIns="80623" bIns="40311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1446" name="Notes Placeholder 5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757859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NIST SP800-30 (Risk Management)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3546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1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3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6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39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6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7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415427"/>
            <a:ext cx="10905239" cy="1560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000" kern="0" spc="2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rgbClr val="0167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t="86902" b="6045"/>
          <a:stretch/>
        </p:blipFill>
        <p:spPr bwMode="auto">
          <a:xfrm>
            <a:off x="0" y="6305550"/>
            <a:ext cx="1219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Rectangle 15"/>
          <p:cNvSpPr/>
          <p:nvPr userDrawn="1"/>
        </p:nvSpPr>
        <p:spPr>
          <a:xfrm>
            <a:off x="1290339" y="1016000"/>
            <a:ext cx="639758" cy="45719"/>
          </a:xfrm>
          <a:prstGeom prst="rect">
            <a:avLst/>
          </a:prstGeom>
          <a:solidFill>
            <a:srgbClr val="F4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7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286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06590" y="1799424"/>
            <a:ext cx="5378822" cy="505857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37881" y="625851"/>
            <a:ext cx="10905239" cy="30462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000" kern="0" spc="15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650581" y="415427"/>
            <a:ext cx="10905239" cy="1560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000" kern="0" spc="200">
                <a:solidFill>
                  <a:schemeClr val="bg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50581" y="1016000"/>
            <a:ext cx="639758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sz="1351" dirty="0">
              <a:solidFill>
                <a:srgbClr val="118C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42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47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click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-1" y="0"/>
            <a:ext cx="6290235" cy="6858000"/>
          </a:xfrm>
          <a:solidFill>
            <a:srgbClr val="D9D9D9"/>
          </a:solidFill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3" name="Rounded Rectangle 12"/>
          <p:cNvSpPr/>
          <p:nvPr userDrawn="1"/>
        </p:nvSpPr>
        <p:spPr>
          <a:xfrm>
            <a:off x="11515583" y="6303057"/>
            <a:ext cx="343044" cy="29873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6" y="6257742"/>
            <a:ext cx="431079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79769" y="6329173"/>
            <a:ext cx="1469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www.</a:t>
            </a:r>
            <a:r>
              <a:rPr lang="en-US" sz="1000" b="0" dirty="0" err="1" smtClean="0">
                <a:solidFill>
                  <a:schemeClr val="bg2">
                    <a:lumMod val="2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slideproject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.com</a:t>
            </a:r>
            <a:endParaRPr lang="id-ID" sz="1000" dirty="0">
              <a:solidFill>
                <a:schemeClr val="bg1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1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http://www.vietteltechnologies.vn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204739-D529-3142-8950-8F8A1A88C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9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2971800"/>
            <a:ext cx="12192000" cy="914400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tint val="12549"/>
                  <a:invGamma/>
                  <a:alpha val="0"/>
                </a:schemeClr>
              </a:gs>
              <a:gs pos="100000">
                <a:schemeClr val="accent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b="0">
              <a:latin typeface="Arial" charset="0"/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508000" y="319088"/>
            <a:ext cx="1828800" cy="51911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2800" smtClean="0">
                <a:latin typeface="Verdana" pitchFamily="34" charset="0"/>
              </a:rPr>
              <a:t>LOGO</a:t>
            </a:r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gray">
          <a:xfrm>
            <a:off x="0" y="2895600"/>
            <a:ext cx="10972800" cy="91440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chemeClr val="tx2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 b="0">
              <a:latin typeface="Arial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2540000" y="5410200"/>
            <a:ext cx="69088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3048000"/>
            <a:ext cx="10566400" cy="685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5080000" y="6477001"/>
            <a:ext cx="2844800" cy="24447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" y="6477001"/>
            <a:ext cx="3860800" cy="244475"/>
          </a:xfrm>
        </p:spPr>
        <p:txBody>
          <a:bodyPr/>
          <a:lstStyle>
            <a:lvl1pPr algn="ct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 sz="1200" b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8231BEF6-01E0-4C26-AC97-289B3A67F2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21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56CD9D-03F0-4FB0-BB51-75AF99AEEB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0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85" r:id="rId3"/>
    <p:sldLayoutId id="2147483680" r:id="rId4"/>
    <p:sldLayoutId id="2147483686" r:id="rId5"/>
    <p:sldLayoutId id="2147483687" r:id="rId6"/>
    <p:sldLayoutId id="2147483688" r:id="rId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>
              <a:lumMod val="75000"/>
              <a:lumOff val="25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>
              <a:lumMod val="75000"/>
              <a:lumOff val="25000"/>
            </a:schemeClr>
          </a:solidFill>
          <a:effectLst/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image" Target="../media/image13.jpeg"/><Relationship Id="rId8" Type="http://schemas.openxmlformats.org/officeDocument/2006/relationships/image" Target="../media/image12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35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8.jpeg"/><Relationship Id="rId5" Type="http://schemas.openxmlformats.org/officeDocument/2006/relationships/image" Target="../media/image39.gif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45.jpeg"/><Relationship Id="rId6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48.jpg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em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6.emf"/><Relationship Id="rId5" Type="http://schemas.openxmlformats.org/officeDocument/2006/relationships/image" Target="../media/image59.jpeg"/><Relationship Id="rId6" Type="http://schemas.openxmlformats.org/officeDocument/2006/relationships/image" Target="../media/image60.png"/><Relationship Id="rId7" Type="http://schemas.openxmlformats.org/officeDocument/2006/relationships/image" Target="../media/image61.jpeg"/><Relationship Id="rId8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e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8" Type="http://schemas.openxmlformats.org/officeDocument/2006/relationships/image" Target="../media/image19.emf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603" y="2347145"/>
            <a:ext cx="115046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  <a:latin typeface="Calibri (Body)"/>
              </a:rPr>
              <a:t>ELECTRONIC </a:t>
            </a:r>
            <a:r>
              <a:rPr lang="en-US" sz="4800" b="1" dirty="0">
                <a:solidFill>
                  <a:srgbClr val="FF0000"/>
                </a:solidFill>
                <a:latin typeface="Calibri (Body)"/>
              </a:rPr>
              <a:t>INVOICES</a:t>
            </a:r>
          </a:p>
          <a:p>
            <a:pPr algn="ctr"/>
            <a:r>
              <a:rPr lang="en-US" sz="4800" b="1" dirty="0" err="1" smtClean="0">
                <a:solidFill>
                  <a:srgbClr val="009999"/>
                </a:solidFill>
                <a:latin typeface="Calibri (Body)"/>
              </a:rPr>
              <a:t>Viettel</a:t>
            </a:r>
            <a:endParaRPr lang="en-US" sz="4800" b="1" dirty="0">
              <a:solidFill>
                <a:srgbClr val="009999"/>
              </a:solidFill>
              <a:latin typeface="Calibri (Body)"/>
            </a:endParaRPr>
          </a:p>
        </p:txBody>
      </p:sp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723" y="3248303"/>
            <a:ext cx="1476375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352" y="1"/>
            <a:ext cx="150964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4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704049" y="474861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en-US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Societal </a:t>
            </a:r>
            <a:r>
              <a:rPr lang="en-US" altLang="en-US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Trends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045850" y="900088"/>
            <a:ext cx="8878887" cy="552767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Consistent with the advanced technology being applied in the world as Mobile Banking, Internet Banking, SMS Banking, ...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trend of electronic tax</a:t>
            </a:r>
          </a:p>
          <a:p>
            <a:pPr>
              <a:lnSpc>
                <a:spcPct val="150000"/>
              </a:lnSpc>
              <a:defRPr/>
            </a:pPr>
            <a:endParaRPr lang="en-US" sz="2000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6262" y="4160813"/>
            <a:ext cx="3114675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pic>
        <p:nvPicPr>
          <p:cNvPr id="12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962" y="4675163"/>
            <a:ext cx="27876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937" y="3436913"/>
            <a:ext cx="23526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8"/>
          <p:cNvGrpSpPr>
            <a:grpSpLocks/>
          </p:cNvGrpSpPr>
          <p:nvPr/>
        </p:nvGrpSpPr>
        <p:grpSpPr bwMode="auto">
          <a:xfrm>
            <a:off x="2050612" y="2465363"/>
            <a:ext cx="8035925" cy="3881438"/>
            <a:chOff x="35053" y="5206133"/>
            <a:chExt cx="8035433" cy="3881651"/>
          </a:xfrm>
        </p:grpSpPr>
        <p:pic>
          <p:nvPicPr>
            <p:cNvPr id="17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3" y="5206133"/>
              <a:ext cx="2792835" cy="1728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5"/>
            <p:cNvSpPr txBox="1">
              <a:spLocks noChangeArrowheads="1"/>
            </p:cNvSpPr>
            <p:nvPr/>
          </p:nvSpPr>
          <p:spPr bwMode="auto">
            <a:xfrm>
              <a:off x="639678" y="5808556"/>
              <a:ext cx="1411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2004</a:t>
              </a:r>
            </a:p>
          </p:txBody>
        </p:sp>
        <p:sp>
          <p:nvSpPr>
            <p:cNvPr id="19" name="TextBox 16"/>
            <p:cNvSpPr txBox="1">
              <a:spLocks noChangeArrowheads="1"/>
            </p:cNvSpPr>
            <p:nvPr/>
          </p:nvSpPr>
          <p:spPr bwMode="auto">
            <a:xfrm>
              <a:off x="639678" y="8564564"/>
              <a:ext cx="1411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2010</a:t>
              </a:r>
            </a:p>
          </p:txBody>
        </p:sp>
        <p:sp>
          <p:nvSpPr>
            <p:cNvPr id="20" name="TextBox 18"/>
            <p:cNvSpPr txBox="1">
              <a:spLocks noChangeArrowheads="1"/>
            </p:cNvSpPr>
            <p:nvPr/>
          </p:nvSpPr>
          <p:spPr bwMode="auto">
            <a:xfrm>
              <a:off x="6659478" y="6887623"/>
              <a:ext cx="141100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>
                  <a:solidFill>
                    <a:srgbClr val="000000"/>
                  </a:solidFill>
                </a:rPr>
                <a:t>2014</a:t>
              </a:r>
            </a:p>
          </p:txBody>
        </p:sp>
      </p:grpSp>
      <p:pic>
        <p:nvPicPr>
          <p:cNvPr id="21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25" y="1897038"/>
            <a:ext cx="2944812" cy="169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975" y="2843188"/>
            <a:ext cx="76676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4844612" y="3227363"/>
            <a:ext cx="669925" cy="1181100"/>
          </a:xfrm>
          <a:prstGeom prst="straightConnector1">
            <a:avLst/>
          </a:prstGeom>
          <a:ln w="47625" cmpd="sng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2375" y="4408463"/>
            <a:ext cx="792162" cy="1174750"/>
          </a:xfrm>
          <a:prstGeom prst="straightConnector1">
            <a:avLst/>
          </a:prstGeom>
          <a:ln w="47625" cmpd="sng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7419537" y="3289276"/>
            <a:ext cx="560388" cy="1119187"/>
          </a:xfrm>
          <a:prstGeom prst="straightConnector1">
            <a:avLst/>
          </a:prstGeom>
          <a:ln w="47625" cmpd="sng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419537" y="4408463"/>
            <a:ext cx="452438" cy="900113"/>
          </a:xfrm>
          <a:prstGeom prst="straightConnector1">
            <a:avLst/>
          </a:prstGeom>
          <a:ln w="47625" cmpd="sng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4" y="230995"/>
            <a:ext cx="10363200" cy="606697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936050" y="471025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vi-VN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Conditions </a:t>
            </a:r>
            <a: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to use of e-invoices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94974" y="1191529"/>
            <a:ext cx="11249339" cy="5527675"/>
          </a:xfrm>
          <a:prstGeom prst="rect">
            <a:avLst/>
          </a:prstGeom>
        </p:spPr>
        <p:txBody>
          <a:bodyPr/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Users of e-invoices for goods sale and service provision.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defRPr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Being an economic organization which satisfies the conditions on and is making e-declarations of taxes with a tax office; or being an economic organization conducting e-banking transactions;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Having e-signature under law;</a:t>
            </a:r>
          </a:p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2400" dirty="0">
              <a:latin typeface="+mj-lt"/>
            </a:endParaRPr>
          </a:p>
        </p:txBody>
      </p:sp>
      <p:pic>
        <p:nvPicPr>
          <p:cNvPr id="28" name="Picture 2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7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Box 3"/>
          <p:cNvSpPr txBox="1">
            <a:spLocks noChangeArrowheads="1"/>
          </p:cNvSpPr>
          <p:nvPr/>
        </p:nvSpPr>
        <p:spPr bwMode="auto">
          <a:xfrm>
            <a:off x="1531938" y="3103564"/>
            <a:ext cx="89916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vi-VN" sz="3000" dirty="0" smtClean="0">
                <a:solidFill>
                  <a:schemeClr val="bg1"/>
                </a:solidFill>
              </a:rPr>
              <a:t>INTRODUCTION </a:t>
            </a:r>
            <a:r>
              <a:rPr lang="en-US" altLang="vi-VN" sz="3000" dirty="0">
                <a:solidFill>
                  <a:schemeClr val="bg1"/>
                </a:solidFill>
              </a:rPr>
              <a:t>TO SOLUTIONS</a:t>
            </a:r>
            <a:endParaRPr lang="en-US" altLang="en-US" sz="3000" dirty="0">
              <a:solidFill>
                <a:schemeClr val="bg1"/>
              </a:solidFill>
            </a:endParaRPr>
          </a:p>
          <a:p>
            <a:pPr eaLnBrk="1" hangingPunct="1"/>
            <a:endParaRPr lang="en-US" altLang="en-US" sz="3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5" y="66686"/>
            <a:ext cx="1786820" cy="122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649561" y="355683"/>
            <a:ext cx="10905239" cy="304623"/>
          </a:xfrm>
        </p:spPr>
        <p:txBody>
          <a:bodyPr>
            <a:noAutofit/>
          </a:bodyPr>
          <a:lstStyle/>
          <a:p>
            <a:r>
              <a:rPr lang="en-US" altLang="vi-VN" sz="3500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 </a:t>
            </a:r>
            <a:r>
              <a:rPr lang="en-US" altLang="vi-VN" sz="3500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solutions</a:t>
            </a:r>
            <a:endParaRPr lang="en-US" sz="3500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52" y="821665"/>
            <a:ext cx="9788393" cy="550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2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649561" y="355683"/>
            <a:ext cx="10905239" cy="304623"/>
          </a:xfrm>
        </p:spPr>
        <p:txBody>
          <a:bodyPr>
            <a:noAutofit/>
          </a:bodyPr>
          <a:lstStyle/>
          <a:p>
            <a:r>
              <a:rPr lang="en-US" altLang="en-US" sz="3500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  <a:r>
              <a:rPr lang="en-US" altLang="en-US" sz="3500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9 steps</a:t>
            </a:r>
            <a:endParaRPr lang="en-US" sz="3500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53" y="821665"/>
            <a:ext cx="9272016" cy="553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530" y="1196420"/>
            <a:ext cx="9248623" cy="4769666"/>
          </a:xfrm>
          <a:prstGeom prst="rect">
            <a:avLst/>
          </a:prstGeom>
        </p:spPr>
      </p:pic>
      <p:sp>
        <p:nvSpPr>
          <p:cNvPr id="15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649561" y="355683"/>
            <a:ext cx="10905239" cy="304623"/>
          </a:xfrm>
        </p:spPr>
        <p:txBody>
          <a:bodyPr>
            <a:noAutofit/>
          </a:bodyPr>
          <a:lstStyle/>
          <a:p>
            <a:r>
              <a:rPr lang="en-US" altLang="en-US" sz="3500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MODELS OF CONNECTIONS</a:t>
            </a:r>
            <a:endParaRPr lang="en-US" sz="3500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7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407433"/>
            <a:ext cx="10363200" cy="5804682"/>
          </a:xfrm>
          <a:prstGeom prst="rect">
            <a:avLst/>
          </a:prstGeom>
        </p:spPr>
      </p:pic>
      <p:sp>
        <p:nvSpPr>
          <p:cNvPr id="7171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pPr marL="22225" indent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23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THE FUNCTIONS</a:t>
            </a:r>
            <a:endParaRPr lang="en-US" sz="2300" b="1" dirty="0">
              <a:solidFill>
                <a:srgbClr val="F15A2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37881" y="1148892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37881" y="1941372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37881" y="3526332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7881" y="2733852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37881" y="4318812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37881" y="5339891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5993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407433"/>
            <a:ext cx="10363200" cy="5804682"/>
          </a:xfrm>
          <a:prstGeom prst="rect">
            <a:avLst/>
          </a:prstGeom>
        </p:spPr>
      </p:pic>
      <p:sp>
        <p:nvSpPr>
          <p:cNvPr id="7171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pPr marL="22225" indent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23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ISSUANCE</a:t>
            </a:r>
            <a:r>
              <a:rPr lang="en-US" sz="2000" dirty="0" smtClean="0">
                <a:solidFill>
                  <a:schemeClr val="accent4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OF E-INVOICES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81000" y="1174195"/>
            <a:ext cx="2377966" cy="609600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81000" y="196667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1000" y="355163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81000" y="275915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1000" y="4344115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81000" y="5365194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05199" y="1936195"/>
            <a:ext cx="564810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Issue a decision on application of e-invoices </a:t>
            </a:r>
          </a:p>
          <a:p>
            <a:pPr marL="0" lvl="2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the specimen e-invoice Make an e-invoice issuance notice</a:t>
            </a:r>
          </a:p>
          <a:p>
            <a:pPr marL="0" lvl="2" algn="just">
              <a:lnSpc>
                <a:spcPct val="150000"/>
              </a:lnSpc>
              <a:defRPr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=&gt;&gt;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Send it to its managing tax office (the notice is sent to the tax office in hard copy or electronically through the tax office’s website</a:t>
            </a:r>
            <a:endParaRPr lang="en-US" sz="2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sz="2000" b="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505200" y="1021795"/>
            <a:ext cx="4724400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Issuance of e-invoices</a:t>
            </a:r>
          </a:p>
        </p:txBody>
      </p:sp>
      <p:pic>
        <p:nvPicPr>
          <p:cNvPr id="28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68" y="887651"/>
            <a:ext cx="1431925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91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407432"/>
            <a:ext cx="10363200" cy="5645025"/>
          </a:xfrm>
          <a:prstGeom prst="rect">
            <a:avLst/>
          </a:prstGeom>
        </p:spPr>
      </p:pic>
      <p:pic>
        <p:nvPicPr>
          <p:cNvPr id="21506" name="Picture 7" descr="QD Phat han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6" y="173548"/>
            <a:ext cx="4089323" cy="5938041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8" descr="TB Phat han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735" y="173548"/>
            <a:ext cx="3673703" cy="466991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5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82" y="407432"/>
            <a:ext cx="10363200" cy="5645025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4262" y="0"/>
            <a:ext cx="4976813" cy="646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9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5064724" y="651218"/>
            <a:ext cx="4914900" cy="30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500" b="1" dirty="0" smtClean="0"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CONTENT</a:t>
            </a:r>
            <a:endParaRPr lang="en-US" sz="3500" b="1" dirty="0"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4310" y="1636417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58023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24308" y="2540201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58023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64724" y="3542161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58023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770960" y="2561667"/>
            <a:ext cx="58304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Introduction to electronic invoices solutions of V-invoice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24310" y="4468783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58023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856967" y="3788382"/>
            <a:ext cx="5080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Why VIETTEL?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676416" y="1582427"/>
            <a:ext cx="0" cy="41414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189362" y="1249405"/>
            <a:ext cx="1163690" cy="45719"/>
            <a:chOff x="5284612" y="1458955"/>
            <a:chExt cx="1163690" cy="45719"/>
          </a:xfrm>
        </p:grpSpPr>
        <p:sp>
          <p:nvSpPr>
            <p:cNvPr id="16" name="Rectangle 15"/>
            <p:cNvSpPr/>
            <p:nvPr/>
          </p:nvSpPr>
          <p:spPr>
            <a:xfrm>
              <a:off x="5284612" y="1458955"/>
              <a:ext cx="581598" cy="45719"/>
            </a:xfrm>
            <a:prstGeom prst="rect">
              <a:avLst/>
            </a:prstGeom>
            <a:solidFill>
              <a:srgbClr val="0167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351" dirty="0">
                <a:solidFill>
                  <a:srgbClr val="118CE7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66704" y="1458955"/>
              <a:ext cx="581598" cy="45719"/>
            </a:xfrm>
            <a:prstGeom prst="rect">
              <a:avLst/>
            </a:prstGeom>
            <a:solidFill>
              <a:srgbClr val="F482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 sz="1351" dirty="0">
                <a:solidFill>
                  <a:srgbClr val="118CE7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789254" y="4417064"/>
            <a:ext cx="58537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Supplying forms electronic invoices of V-invoice</a:t>
            </a:r>
          </a:p>
        </p:txBody>
      </p:sp>
      <p:pic>
        <p:nvPicPr>
          <p:cNvPr id="24" name="Picture 23" descr="9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5280" y="-16329"/>
            <a:ext cx="4112624" cy="6874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856967" y="1558309"/>
            <a:ext cx="60680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Electronic invoices and Legal corridor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014841" y="5248061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58023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5</a:t>
            </a:r>
            <a:endParaRPr lang="en-US" sz="4400" b="1" dirty="0" smtClean="0">
              <a:solidFill>
                <a:srgbClr val="F58023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11713" y="5371171"/>
            <a:ext cx="5853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Q &amp; A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339" y="102412"/>
            <a:ext cx="1922914" cy="145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0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78 -0.00023 L 0.33841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2" grpId="0"/>
      <p:bldP spid="25" grpId="0"/>
      <p:bldP spid="27" grpId="0"/>
      <p:bldP spid="28" grpId="0"/>
      <p:bldP spid="29" grpId="0"/>
      <p:bldP spid="45" grpId="0"/>
      <p:bldP spid="19" grpId="0"/>
      <p:bldP spid="18" grpId="0"/>
      <p:bldP spid="21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569252"/>
            <a:ext cx="10363200" cy="5192919"/>
          </a:xfrm>
          <a:prstGeom prst="rect">
            <a:avLst/>
          </a:prstGeom>
        </p:spPr>
      </p:pic>
      <p:sp>
        <p:nvSpPr>
          <p:cNvPr id="7171" name="Rectangle 3"/>
          <p:cNvSpPr>
            <a:spLocks noGrp="1" noChangeArrowheads="1"/>
          </p:cNvSpPr>
          <p:nvPr>
            <p:ph type="body" sz="quarter" idx="14"/>
          </p:nvPr>
        </p:nvSpPr>
        <p:spPr>
          <a:xfrm>
            <a:off x="637881" y="575707"/>
            <a:ext cx="10905239" cy="304623"/>
          </a:xfrm>
        </p:spPr>
        <p:txBody>
          <a:bodyPr>
            <a:normAutofit fontScale="70000" lnSpcReduction="20000"/>
          </a:bodyPr>
          <a:lstStyle/>
          <a:p>
            <a:pPr marL="22225" indent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20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ISSUANCE OF E-INVOICES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8068" y="1931813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78068" y="3516773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8068" y="2724293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578068" y="4309253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78068" y="5330332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3272934" y="2240752"/>
            <a:ext cx="6088771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2" algn="just"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</a:t>
            </a:r>
            <a:r>
              <a:rPr lang="en-US" altLang="vi-VN" sz="2000" dirty="0">
                <a:solidFill>
                  <a:srgbClr val="005EC0"/>
                </a:solidFill>
                <a:cs typeface="Arial" panose="020B0604020202020204" pitchFamily="34" charset="0"/>
              </a:rPr>
              <a:t>Billing e-invoices data </a:t>
            </a:r>
            <a:r>
              <a:rPr lang="en-US" alt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: </a:t>
            </a:r>
            <a:r>
              <a:rPr lang="en-US" altLang="en-US" sz="2000" b="0" dirty="0">
                <a:solidFill>
                  <a:srgbClr val="0000FF"/>
                </a:solidFill>
                <a:cs typeface="Arial" panose="020B0604020202020204" pitchFamily="34" charset="0"/>
              </a:rPr>
              <a:t>enter data by hand or connect to related systems such as CRM, software sales, software costs ...</a:t>
            </a:r>
          </a:p>
          <a:p>
            <a:pPr marL="0" lvl="2" algn="just"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Creation e-invoice</a:t>
            </a:r>
          </a:p>
          <a:p>
            <a:pPr marL="0" lvl="2" algn="just" eaLnBrk="1" hangingPunct="1">
              <a:lnSpc>
                <a:spcPct val="150000"/>
              </a:lnSpc>
              <a:buFontTx/>
              <a:buChar char="•"/>
            </a:pPr>
            <a:r>
              <a:rPr lang="en-US" altLang="en-US" sz="2000" dirty="0">
                <a:solidFill>
                  <a:srgbClr val="0000FF"/>
                </a:solidFill>
                <a:cs typeface="Arial" panose="020B0604020202020204" pitchFamily="34" charset="0"/>
              </a:rPr>
              <a:t> Sign on the invoice: </a:t>
            </a:r>
            <a:r>
              <a:rPr lang="en-US" altLang="en-US" sz="2000" b="0" dirty="0">
                <a:solidFill>
                  <a:srgbClr val="0000FF"/>
                </a:solidFill>
                <a:cs typeface="Arial" panose="020B0604020202020204" pitchFamily="34" charset="0"/>
              </a:rPr>
              <a:t>use e-signature which </a:t>
            </a:r>
            <a:r>
              <a:rPr lang="en-US" altLang="en-US" sz="2000" b="0" dirty="0" err="1">
                <a:solidFill>
                  <a:srgbClr val="0000FF"/>
                </a:solidFill>
                <a:cs typeface="Arial" panose="020B0604020202020204" pitchFamily="34" charset="0"/>
              </a:rPr>
              <a:t>registed</a:t>
            </a:r>
            <a:r>
              <a:rPr lang="en-US" altLang="en-US" sz="2000" b="0" dirty="0">
                <a:solidFill>
                  <a:srgbClr val="0000FF"/>
                </a:solidFill>
                <a:cs typeface="Arial" panose="020B0604020202020204" pitchFamily="34" charset="0"/>
              </a:rPr>
              <a:t> in the tax office. 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092667" y="986933"/>
            <a:ext cx="4994057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Issuance of e-invoices</a:t>
            </a:r>
          </a:p>
        </p:txBody>
      </p:sp>
      <p:grpSp>
        <p:nvGrpSpPr>
          <p:cNvPr id="28" name="Group 5"/>
          <p:cNvGrpSpPr>
            <a:grpSpLocks/>
          </p:cNvGrpSpPr>
          <p:nvPr/>
        </p:nvGrpSpPr>
        <p:grpSpPr bwMode="auto">
          <a:xfrm>
            <a:off x="8378335" y="820295"/>
            <a:ext cx="1468438" cy="1112838"/>
            <a:chOff x="6622624" y="220277"/>
            <a:chExt cx="1627999" cy="1121369"/>
          </a:xfrm>
        </p:grpSpPr>
        <p:pic>
          <p:nvPicPr>
            <p:cNvPr id="29" name="Picture 16" descr="lien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2624" y="220277"/>
              <a:ext cx="1627999" cy="1121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 descr="delete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399" y="532349"/>
              <a:ext cx="552449" cy="55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Rounded Rectangle 30"/>
          <p:cNvSpPr/>
          <p:nvPr/>
        </p:nvSpPr>
        <p:spPr>
          <a:xfrm>
            <a:off x="578068" y="1139333"/>
            <a:ext cx="2377966" cy="6096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</p:spTree>
    <p:extLst>
      <p:ext uri="{BB962C8B-B14F-4D97-AF65-F5344CB8AC3E}">
        <p14:creationId xmlns:p14="http://schemas.microsoft.com/office/powerpoint/2010/main" val="40967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 fontScale="70000" lnSpcReduction="20000"/>
          </a:bodyPr>
          <a:lstStyle/>
          <a:p>
            <a:pPr marL="22225" indent="0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algn="just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defRPr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eaLnBrk="1" hangingPunct="1">
              <a:lnSpc>
                <a:spcPct val="115000"/>
              </a:lnSpc>
              <a:buFont typeface="Wingdings" panose="05000000000000000000" pitchFamily="2" charset="2"/>
              <a:buNone/>
              <a:defRPr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" name="Picture 3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40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RECEIPT THE INVOICE 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304800" y="123948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04800" y="2031965"/>
            <a:ext cx="2377966" cy="6096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04800" y="361692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304800" y="2824445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04800" y="4409405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04800" y="5430484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pic>
        <p:nvPicPr>
          <p:cNvPr id="4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559" y="860507"/>
            <a:ext cx="1862137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itle 1"/>
          <p:cNvSpPr txBox="1">
            <a:spLocks/>
          </p:cNvSpPr>
          <p:nvPr/>
        </p:nvSpPr>
        <p:spPr bwMode="auto">
          <a:xfrm>
            <a:off x="3043238" y="1849085"/>
            <a:ext cx="171451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0" hangingPunct="0">
              <a:defRPr/>
            </a:pPr>
            <a:r>
              <a:rPr lang="en-US" sz="2000" dirty="0">
                <a:ln w="11430">
                  <a:solidFill>
                    <a:srgbClr val="0000CC"/>
                  </a:solidFill>
                </a:ln>
                <a:solidFill>
                  <a:srgbClr val="0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1. Email</a:t>
            </a: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2971799" y="2791541"/>
            <a:ext cx="2391241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0" hangingPunct="0">
              <a:defRPr/>
            </a:pPr>
            <a:r>
              <a:rPr lang="en-US" sz="2000" dirty="0">
                <a:ln w="11430">
                  <a:solidFill>
                    <a:srgbClr val="0000CC"/>
                  </a:solidFill>
                </a:ln>
                <a:solidFill>
                  <a:srgbClr val="00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 Web Portal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 bwMode="auto">
          <a:xfrm>
            <a:off x="2971800" y="4676453"/>
            <a:ext cx="242889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0" hangingPunct="0">
              <a:defRPr/>
            </a:pPr>
            <a:r>
              <a:rPr lang="en-US" sz="2000" dirty="0">
                <a:ln w="11430">
                  <a:solidFill>
                    <a:srgbClr val="0000CC"/>
                  </a:solidFill>
                </a:ln>
                <a:solidFill>
                  <a:srgbClr val="00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2000" dirty="0" err="1">
                <a:ln w="11430">
                  <a:solidFill>
                    <a:srgbClr val="0000CC"/>
                  </a:solidFill>
                </a:ln>
                <a:solidFill>
                  <a:srgbClr val="00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Webservices</a:t>
            </a:r>
            <a:endParaRPr lang="en-US" sz="2000" dirty="0">
              <a:ln w="11430">
                <a:solidFill>
                  <a:srgbClr val="0000CC"/>
                </a:solidFill>
              </a:ln>
              <a:solidFill>
                <a:srgbClr val="0000CC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2971800" y="5618911"/>
            <a:ext cx="157163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0" hangingPunct="0">
              <a:defRPr/>
            </a:pPr>
            <a:r>
              <a:rPr lang="en-US" sz="2000" dirty="0">
                <a:ln w="11430">
                  <a:solidFill>
                    <a:srgbClr val="0000CC"/>
                  </a:solidFill>
                </a:ln>
                <a:solidFill>
                  <a:srgbClr val="00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5. Tool</a:t>
            </a: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2971800" y="3733997"/>
            <a:ext cx="1571636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eaLnBrk="0" hangingPunct="0">
              <a:defRPr/>
            </a:pPr>
            <a:r>
              <a:rPr lang="en-US" sz="2000" dirty="0">
                <a:ln w="11430">
                  <a:solidFill>
                    <a:srgbClr val="0000CC"/>
                  </a:solidFill>
                </a:ln>
                <a:solidFill>
                  <a:srgbClr val="0000CC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3. Mobile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801938" y="1010885"/>
            <a:ext cx="43418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 diversity channels </a:t>
            </a:r>
          </a:p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reception invoice for customer. </a:t>
            </a:r>
          </a:p>
        </p:txBody>
      </p:sp>
      <p:pic>
        <p:nvPicPr>
          <p:cNvPr id="55" name="Content Placeholder 3" descr="icon AT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125" y="1765382"/>
            <a:ext cx="85725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1" descr="www5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083" y="2705572"/>
            <a:ext cx="1331913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 descr="http://www.greenpeace.org.uk/files/images/mobilephone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3649067"/>
            <a:ext cx="852488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6" descr="http://www.careercalling.co/images/ContactIcons/Status-user-online-ico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627" y="5430484"/>
            <a:ext cx="8096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5" descr="post-149792-1239529742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944" y="4610664"/>
            <a:ext cx="879475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56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1" dur="3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9252"/>
            <a:ext cx="10363200" cy="5192919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21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CHECK THE VALIDITY OF THE E-INVOICE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17634" y="1198563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7634" y="1991043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 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517634" y="3576003"/>
            <a:ext cx="2377966" cy="6096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17634" y="2783523"/>
            <a:ext cx="2377966" cy="6096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517634" y="4368483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517634" y="5389562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36" name="TextBox 5"/>
          <p:cNvSpPr txBox="1">
            <a:spLocks noChangeArrowheads="1"/>
          </p:cNvSpPr>
          <p:nvPr/>
        </p:nvSpPr>
        <p:spPr bwMode="auto">
          <a:xfrm>
            <a:off x="3108434" y="1025526"/>
            <a:ext cx="57324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74625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2" algn="just" eaLnBrk="1" hangingPunct="1">
              <a:buFontTx/>
              <a:buChar char="-"/>
            </a:pPr>
            <a:r>
              <a:rPr lang="en-US" altLang="en-US" sz="2000" b="0" dirty="0" smtClean="0">
                <a:solidFill>
                  <a:srgbClr val="0000FF"/>
                </a:solidFill>
                <a:cs typeface="Arial" panose="020B0604020202020204" pitchFamily="34" charset="0"/>
              </a:rPr>
              <a:t> 	Check </a:t>
            </a:r>
            <a:r>
              <a:rPr lang="en-US" altLang="en-US" sz="2000" b="0" dirty="0">
                <a:solidFill>
                  <a:srgbClr val="0000FF"/>
                </a:solidFill>
                <a:cs typeface="Arial" panose="020B0604020202020204" pitchFamily="34" charset="0"/>
              </a:rPr>
              <a:t>e-signature in the invoice</a:t>
            </a:r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034" y="1579563"/>
            <a:ext cx="36957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8" name="AutoShape 5"/>
          <p:cNvSpPr>
            <a:spLocks noChangeArrowheads="1"/>
          </p:cNvSpPr>
          <p:nvPr/>
        </p:nvSpPr>
        <p:spPr bwMode="auto">
          <a:xfrm>
            <a:off x="6888272" y="5264151"/>
            <a:ext cx="2117725" cy="858837"/>
          </a:xfrm>
          <a:prstGeom prst="roundRect">
            <a:avLst>
              <a:gd name="adj" fmla="val 50000"/>
            </a:avLst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anim calcmode="discrete" valueType="num">
                                      <p:cBhvr additive="repl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50000">
                                          <p:val>
                                            <p:strVal val="hidden"/>
                                          </p:val>
                                        </p:tav>
                                        <p:tav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9252"/>
            <a:ext cx="10363200" cy="5192919"/>
          </a:xfrm>
          <a:prstGeom prst="rect">
            <a:avLst/>
          </a:prstGeom>
          <a:solidFill>
            <a:schemeClr val="accent4"/>
          </a:solidFill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20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vi-VN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AUTHENTICATE INVOICE &amp; DECLARE TAX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82313" y="117867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82313" y="197115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82313" y="3556115"/>
            <a:ext cx="2377966" cy="609600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82313" y="276363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82313" y="4348595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82313" y="5369674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5038" y="1434377"/>
            <a:ext cx="4970463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630238" lvl="2" indent="-173038" algn="just">
              <a:buFont typeface="Wingdings" pitchFamily="2" charset="2"/>
              <a:buChar char="Ø"/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Authenticate invoice with the tax office:  Chanel for Tax cadre to access to the e-invoice system.</a:t>
            </a:r>
          </a:p>
          <a:p>
            <a:pPr marL="457200" lvl="2" algn="just"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630238" lvl="2" indent="-173038" algn="just">
              <a:buFont typeface="Wingdings" pitchFamily="2" charset="2"/>
              <a:buChar char="Ø"/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connection to system of electronic authentication and transfer invoice data into the national invoice storage .</a:t>
            </a:r>
          </a:p>
          <a:p>
            <a:pPr marL="457200" lvl="2" algn="just">
              <a:defRPr/>
            </a:pPr>
            <a:endParaRPr lang="en-US" sz="2000" b="0" dirty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30238" lvl="2" indent="-173038" algn="just">
              <a:buFont typeface="Wingdings" pitchFamily="2" charset="2"/>
              <a:buChar char="Ø"/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on use of the invoice to serve declaration tax.</a:t>
            </a:r>
          </a:p>
          <a:p>
            <a:pPr marL="457200" lvl="2" algn="just">
              <a:defRPr/>
            </a:pPr>
            <a:endParaRPr lang="en-US" sz="2000" b="0" dirty="0">
              <a:solidFill>
                <a:schemeClr val="accent4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2" indent="-342900" algn="just">
              <a:buFontTx/>
              <a:buAutoNum type="arabicPeriod"/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on use of the invoices</a:t>
            </a:r>
          </a:p>
          <a:p>
            <a:pPr marL="800100" lvl="2" indent="-342900" algn="just">
              <a:buFontTx/>
              <a:buAutoNum type="arabicPeriod"/>
              <a:defRPr/>
            </a:pPr>
            <a:r>
              <a:rPr lang="en-US" sz="2000" b="0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declared  invoices every month </a:t>
            </a:r>
          </a:p>
          <a:p>
            <a:pPr marL="1371600" lvl="2" indent="-457200" algn="just">
              <a:buFont typeface="Wingdings" pitchFamily="2" charset="2"/>
              <a:buChar char="Ø"/>
              <a:defRPr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 algn="just">
              <a:buFont typeface="Wingdings" pitchFamily="2" charset="2"/>
              <a:buChar char="Ø"/>
              <a:defRPr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71600" lvl="2" indent="-457200" algn="just">
              <a:buFont typeface="Wingdings" pitchFamily="2" charset="2"/>
              <a:buChar char="Ø"/>
              <a:defRPr/>
            </a:pP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532" y="3068435"/>
            <a:ext cx="16605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1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9252"/>
            <a:ext cx="10363200" cy="5192919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30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vi-VN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HANDLING OF BILLED E-INVOICES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88359" y="4294323"/>
            <a:ext cx="2377966" cy="1021079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688359" y="5413375"/>
            <a:ext cx="2377966" cy="98107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26759" y="917575"/>
            <a:ext cx="64008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4163" lvl="2" algn="just">
              <a:buFont typeface="Wingdings" pitchFamily="2" charset="2"/>
              <a:buChar char="Ø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Conversion of e-invoices</a:t>
            </a:r>
            <a:endParaRPr lang="en-US" sz="20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5713" lvl="3" indent="-514350" algn="just">
              <a:buFont typeface="+mj-lt"/>
              <a:buAutoNum type="arabicPeriod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Prove the origin of tangible goods: 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once.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(As a paper invoice to serve in the circulation )</a:t>
            </a:r>
          </a:p>
          <a:p>
            <a:pPr marL="1255713" lvl="3" indent="-514350" algn="just">
              <a:buFont typeface="+mj-lt"/>
              <a:buAutoNum type="arabicPeriod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Storage of accounting documents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unlimited</a:t>
            </a:r>
          </a:p>
          <a:p>
            <a:pPr marL="284163" lvl="2" algn="just">
              <a:buFont typeface="Wingdings" pitchFamily="2" charset="2"/>
              <a:buChar char="Ø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 Provide full processing functions, which related e- invoice original:</a:t>
            </a:r>
          </a:p>
          <a:p>
            <a:pPr marL="741363" lvl="2" indent="-457200" algn="just">
              <a:buFont typeface="+mj-lt"/>
              <a:buAutoNum type="arabicPeriod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</a:p>
          <a:p>
            <a:pPr marL="741363" lvl="2" indent="-457200" algn="just">
              <a:buFont typeface="+mj-lt"/>
              <a:buAutoNum type="arabicPeriod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Replace</a:t>
            </a:r>
          </a:p>
          <a:p>
            <a:pPr marL="741363" lvl="2" indent="-457200" algn="just">
              <a:buFont typeface="+mj-lt"/>
              <a:buAutoNum type="arabicPeriod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</a:p>
        </p:txBody>
      </p:sp>
      <p:pic>
        <p:nvPicPr>
          <p:cNvPr id="31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59" y="4117975"/>
            <a:ext cx="28956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84" y="4949825"/>
            <a:ext cx="17684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688359" y="114617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688359" y="193865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688359" y="273113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88359" y="3523615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</p:spTree>
    <p:extLst>
      <p:ext uri="{BB962C8B-B14F-4D97-AF65-F5344CB8AC3E}">
        <p14:creationId xmlns:p14="http://schemas.microsoft.com/office/powerpoint/2010/main" val="242268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9"/>
          <p:cNvGrpSpPr>
            <a:grpSpLocks/>
          </p:cNvGrpSpPr>
          <p:nvPr/>
        </p:nvGrpSpPr>
        <p:grpSpPr bwMode="auto">
          <a:xfrm>
            <a:off x="3294062" y="1332958"/>
            <a:ext cx="5857875" cy="4714875"/>
            <a:chOff x="1285852" y="1428736"/>
            <a:chExt cx="5857916" cy="4714888"/>
          </a:xfrm>
        </p:grpSpPr>
        <p:sp>
          <p:nvSpPr>
            <p:cNvPr id="33" name="Freeform 18"/>
            <p:cNvSpPr>
              <a:spLocks/>
            </p:cNvSpPr>
            <p:nvPr/>
          </p:nvSpPr>
          <p:spPr bwMode="gray">
            <a:xfrm rot="-794496">
              <a:off x="4468624" y="2405758"/>
              <a:ext cx="1273460" cy="3628440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003399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gray">
            <a:xfrm rot="5461794">
              <a:off x="2490878" y="1895503"/>
              <a:ext cx="1259272" cy="3669322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6699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gray">
            <a:xfrm rot="-7471624">
              <a:off x="4537196" y="222833"/>
              <a:ext cx="1259272" cy="3671078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56586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36" name="Freeform 22"/>
            <p:cNvSpPr>
              <a:spLocks/>
            </p:cNvSpPr>
            <p:nvPr/>
          </p:nvSpPr>
          <p:spPr bwMode="gray">
            <a:xfrm>
              <a:off x="4250099" y="2515292"/>
              <a:ext cx="1273332" cy="3628332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37" name="Freeform 23"/>
            <p:cNvSpPr>
              <a:spLocks/>
            </p:cNvSpPr>
            <p:nvPr/>
          </p:nvSpPr>
          <p:spPr bwMode="gray">
            <a:xfrm rot="6256290">
              <a:off x="2491428" y="1728370"/>
              <a:ext cx="1258868" cy="3670020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sp>
          <p:nvSpPr>
            <p:cNvPr id="38" name="Freeform 24"/>
            <p:cNvSpPr>
              <a:spLocks/>
            </p:cNvSpPr>
            <p:nvPr/>
          </p:nvSpPr>
          <p:spPr bwMode="gray">
            <a:xfrm rot="-6677128">
              <a:off x="4679324" y="472409"/>
              <a:ext cx="1258868" cy="3670020"/>
            </a:xfrm>
            <a:custGeom>
              <a:avLst/>
              <a:gdLst>
                <a:gd name="T0" fmla="*/ 0 w 646"/>
                <a:gd name="T1" fmla="*/ 0 h 1861"/>
                <a:gd name="T2" fmla="*/ 2147483647 w 646"/>
                <a:gd name="T3" fmla="*/ 2147483647 h 1861"/>
                <a:gd name="T4" fmla="*/ 2147483647 w 646"/>
                <a:gd name="T5" fmla="*/ 2147483647 h 1861"/>
                <a:gd name="T6" fmla="*/ 2147483647 w 646"/>
                <a:gd name="T7" fmla="*/ 2147483647 h 1861"/>
                <a:gd name="T8" fmla="*/ 2147483647 w 646"/>
                <a:gd name="T9" fmla="*/ 2147483647 h 1861"/>
                <a:gd name="T10" fmla="*/ 2147483647 w 646"/>
                <a:gd name="T11" fmla="*/ 2147483647 h 1861"/>
                <a:gd name="T12" fmla="*/ 2147483647 w 646"/>
                <a:gd name="T13" fmla="*/ 2147483647 h 1861"/>
                <a:gd name="T14" fmla="*/ 2147483647 w 646"/>
                <a:gd name="T15" fmla="*/ 2147483647 h 1861"/>
                <a:gd name="T16" fmla="*/ 2147483647 w 646"/>
                <a:gd name="T17" fmla="*/ 2147483647 h 1861"/>
                <a:gd name="T18" fmla="*/ 2147483647 w 646"/>
                <a:gd name="T19" fmla="*/ 2147483647 h 1861"/>
                <a:gd name="T20" fmla="*/ 2147483647 w 646"/>
                <a:gd name="T21" fmla="*/ 2147483647 h 1861"/>
                <a:gd name="T22" fmla="*/ 2147483647 w 646"/>
                <a:gd name="T23" fmla="*/ 2147483647 h 1861"/>
                <a:gd name="T24" fmla="*/ 2147483647 w 646"/>
                <a:gd name="T25" fmla="*/ 2147483647 h 1861"/>
                <a:gd name="T26" fmla="*/ 2147483647 w 646"/>
                <a:gd name="T27" fmla="*/ 2147483647 h 1861"/>
                <a:gd name="T28" fmla="*/ 2147483647 w 646"/>
                <a:gd name="T29" fmla="*/ 2147483647 h 1861"/>
                <a:gd name="T30" fmla="*/ 2147483647 w 646"/>
                <a:gd name="T31" fmla="*/ 2147483647 h 1861"/>
                <a:gd name="T32" fmla="*/ 2147483647 w 646"/>
                <a:gd name="T33" fmla="*/ 2147483647 h 1861"/>
                <a:gd name="T34" fmla="*/ 2147483647 w 646"/>
                <a:gd name="T35" fmla="*/ 2147483647 h 1861"/>
                <a:gd name="T36" fmla="*/ 2147483647 w 646"/>
                <a:gd name="T37" fmla="*/ 2147483647 h 1861"/>
                <a:gd name="T38" fmla="*/ 2147483647 w 646"/>
                <a:gd name="T39" fmla="*/ 2147483647 h 1861"/>
                <a:gd name="T40" fmla="*/ 2147483647 w 646"/>
                <a:gd name="T41" fmla="*/ 2147483647 h 1861"/>
                <a:gd name="T42" fmla="*/ 2147483647 w 646"/>
                <a:gd name="T43" fmla="*/ 2147483647 h 1861"/>
                <a:gd name="T44" fmla="*/ 2147483647 w 646"/>
                <a:gd name="T45" fmla="*/ 2147483647 h 1861"/>
                <a:gd name="T46" fmla="*/ 2147483647 w 646"/>
                <a:gd name="T47" fmla="*/ 2147483647 h 1861"/>
                <a:gd name="T48" fmla="*/ 2147483647 w 646"/>
                <a:gd name="T49" fmla="*/ 2147483647 h 1861"/>
                <a:gd name="T50" fmla="*/ 2147483647 w 646"/>
                <a:gd name="T51" fmla="*/ 2147483647 h 1861"/>
                <a:gd name="T52" fmla="*/ 2147483647 w 646"/>
                <a:gd name="T53" fmla="*/ 2147483647 h 1861"/>
                <a:gd name="T54" fmla="*/ 2147483647 w 646"/>
                <a:gd name="T55" fmla="*/ 2147483647 h 1861"/>
                <a:gd name="T56" fmla="*/ 2147483647 w 646"/>
                <a:gd name="T57" fmla="*/ 2147483647 h 1861"/>
                <a:gd name="T58" fmla="*/ 2147483647 w 646"/>
                <a:gd name="T59" fmla="*/ 2147483647 h 1861"/>
                <a:gd name="T60" fmla="*/ 2147483647 w 646"/>
                <a:gd name="T61" fmla="*/ 2147483647 h 1861"/>
                <a:gd name="T62" fmla="*/ 2147483647 w 646"/>
                <a:gd name="T63" fmla="*/ 2147483647 h 1861"/>
                <a:gd name="T64" fmla="*/ 2147483647 w 646"/>
                <a:gd name="T65" fmla="*/ 2147483647 h 1861"/>
                <a:gd name="T66" fmla="*/ 2147483647 w 646"/>
                <a:gd name="T67" fmla="*/ 2147483647 h 1861"/>
                <a:gd name="T68" fmla="*/ 2147483647 w 646"/>
                <a:gd name="T69" fmla="*/ 2147483647 h 1861"/>
                <a:gd name="T70" fmla="*/ 2147483647 w 646"/>
                <a:gd name="T71" fmla="*/ 2147483647 h 1861"/>
                <a:gd name="T72" fmla="*/ 2147483647 w 646"/>
                <a:gd name="T73" fmla="*/ 2147483647 h 1861"/>
                <a:gd name="T74" fmla="*/ 2147483647 w 646"/>
                <a:gd name="T75" fmla="*/ 2147483647 h 1861"/>
                <a:gd name="T76" fmla="*/ 0 w 646"/>
                <a:gd name="T77" fmla="*/ 2147483647 h 1861"/>
                <a:gd name="T78" fmla="*/ 0 w 646"/>
                <a:gd name="T79" fmla="*/ 0 h 186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46"/>
                <a:gd name="T121" fmla="*/ 0 h 1861"/>
                <a:gd name="T122" fmla="*/ 646 w 646"/>
                <a:gd name="T123" fmla="*/ 1861 h 186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46" h="1861">
                  <a:moveTo>
                    <a:pt x="0" y="0"/>
                  </a:moveTo>
                  <a:lnTo>
                    <a:pt x="48" y="14"/>
                  </a:lnTo>
                  <a:lnTo>
                    <a:pt x="98" y="32"/>
                  </a:lnTo>
                  <a:lnTo>
                    <a:pt x="147" y="54"/>
                  </a:lnTo>
                  <a:lnTo>
                    <a:pt x="195" y="81"/>
                  </a:lnTo>
                  <a:lnTo>
                    <a:pt x="242" y="111"/>
                  </a:lnTo>
                  <a:lnTo>
                    <a:pt x="288" y="147"/>
                  </a:lnTo>
                  <a:lnTo>
                    <a:pt x="333" y="185"/>
                  </a:lnTo>
                  <a:lnTo>
                    <a:pt x="377" y="228"/>
                  </a:lnTo>
                  <a:lnTo>
                    <a:pt x="418" y="275"/>
                  </a:lnTo>
                  <a:lnTo>
                    <a:pt x="457" y="325"/>
                  </a:lnTo>
                  <a:lnTo>
                    <a:pt x="493" y="379"/>
                  </a:lnTo>
                  <a:lnTo>
                    <a:pt x="526" y="437"/>
                  </a:lnTo>
                  <a:lnTo>
                    <a:pt x="555" y="497"/>
                  </a:lnTo>
                  <a:lnTo>
                    <a:pt x="582" y="562"/>
                  </a:lnTo>
                  <a:lnTo>
                    <a:pt x="604" y="630"/>
                  </a:lnTo>
                  <a:lnTo>
                    <a:pt x="621" y="700"/>
                  </a:lnTo>
                  <a:lnTo>
                    <a:pt x="634" y="774"/>
                  </a:lnTo>
                  <a:lnTo>
                    <a:pt x="642" y="851"/>
                  </a:lnTo>
                  <a:lnTo>
                    <a:pt x="646" y="930"/>
                  </a:lnTo>
                  <a:lnTo>
                    <a:pt x="643" y="1011"/>
                  </a:lnTo>
                  <a:lnTo>
                    <a:pt x="636" y="1086"/>
                  </a:lnTo>
                  <a:lnTo>
                    <a:pt x="623" y="1160"/>
                  </a:lnTo>
                  <a:lnTo>
                    <a:pt x="607" y="1230"/>
                  </a:lnTo>
                  <a:lnTo>
                    <a:pt x="585" y="1297"/>
                  </a:lnTo>
                  <a:lnTo>
                    <a:pt x="561" y="1361"/>
                  </a:lnTo>
                  <a:lnTo>
                    <a:pt x="533" y="1421"/>
                  </a:lnTo>
                  <a:lnTo>
                    <a:pt x="500" y="1478"/>
                  </a:lnTo>
                  <a:lnTo>
                    <a:pt x="466" y="1532"/>
                  </a:lnTo>
                  <a:lnTo>
                    <a:pt x="428" y="1582"/>
                  </a:lnTo>
                  <a:lnTo>
                    <a:pt x="388" y="1627"/>
                  </a:lnTo>
                  <a:lnTo>
                    <a:pt x="345" y="1670"/>
                  </a:lnTo>
                  <a:lnTo>
                    <a:pt x="301" y="1709"/>
                  </a:lnTo>
                  <a:lnTo>
                    <a:pt x="254" y="1744"/>
                  </a:lnTo>
                  <a:lnTo>
                    <a:pt x="205" y="1776"/>
                  </a:lnTo>
                  <a:lnTo>
                    <a:pt x="156" y="1803"/>
                  </a:lnTo>
                  <a:lnTo>
                    <a:pt x="104" y="1826"/>
                  </a:lnTo>
                  <a:lnTo>
                    <a:pt x="53" y="1846"/>
                  </a:lnTo>
                  <a:lnTo>
                    <a:pt x="0" y="1861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vi-VN" altLang="vi-VN"/>
            </a:p>
          </p:txBody>
        </p:sp>
        <p:grpSp>
          <p:nvGrpSpPr>
            <p:cNvPr id="39" name="Group 25"/>
            <p:cNvGrpSpPr>
              <a:grpSpLocks/>
            </p:cNvGrpSpPr>
            <p:nvPr/>
          </p:nvGrpSpPr>
          <p:grpSpPr bwMode="auto">
            <a:xfrm>
              <a:off x="3685227" y="2475235"/>
              <a:ext cx="1482483" cy="1464229"/>
              <a:chOff x="2016" y="1920"/>
              <a:chExt cx="1680" cy="1680"/>
            </a:xfrm>
          </p:grpSpPr>
          <p:sp>
            <p:nvSpPr>
              <p:cNvPr id="40" name="Oval 26"/>
              <p:cNvSpPr>
                <a:spLocks noChangeArrowheads="1"/>
              </p:cNvSpPr>
              <p:nvPr/>
            </p:nvSpPr>
            <p:spPr bwMode="gray">
              <a:xfrm>
                <a:off x="2016" y="1920"/>
                <a:ext cx="1680" cy="1680"/>
              </a:xfrm>
              <a:prstGeom prst="ellipse">
                <a:avLst/>
              </a:prstGeom>
              <a:gradFill rotWithShape="1">
                <a:gsLst>
                  <a:gs pos="0">
                    <a:srgbClr val="F14343"/>
                  </a:gs>
                  <a:gs pos="100000">
                    <a:srgbClr val="922929"/>
                  </a:gs>
                </a:gsLst>
                <a:lin ang="5400000" scaled="1"/>
              </a:gradFill>
              <a:ln w="254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1" name="Freeform 27"/>
              <p:cNvSpPr>
                <a:spLocks/>
              </p:cNvSpPr>
              <p:nvPr/>
            </p:nvSpPr>
            <p:spPr bwMode="gray">
              <a:xfrm>
                <a:off x="2208" y="1948"/>
                <a:ext cx="1296" cy="634"/>
              </a:xfrm>
              <a:custGeom>
                <a:avLst/>
                <a:gdLst>
                  <a:gd name="T0" fmla="*/ 630 w 1321"/>
                  <a:gd name="T1" fmla="*/ 4 h 712"/>
                  <a:gd name="T2" fmla="*/ 637 w 1321"/>
                  <a:gd name="T3" fmla="*/ 5 h 712"/>
                  <a:gd name="T4" fmla="*/ 639 w 1321"/>
                  <a:gd name="T5" fmla="*/ 5 h 712"/>
                  <a:gd name="T6" fmla="*/ 636 w 1321"/>
                  <a:gd name="T7" fmla="*/ 6 h 712"/>
                  <a:gd name="T8" fmla="*/ 628 w 1321"/>
                  <a:gd name="T9" fmla="*/ 7 h 712"/>
                  <a:gd name="T10" fmla="*/ 615 w 1321"/>
                  <a:gd name="T11" fmla="*/ 7 h 712"/>
                  <a:gd name="T12" fmla="*/ 599 w 1321"/>
                  <a:gd name="T13" fmla="*/ 7 h 712"/>
                  <a:gd name="T14" fmla="*/ 578 w 1321"/>
                  <a:gd name="T15" fmla="*/ 8 h 712"/>
                  <a:gd name="T16" fmla="*/ 555 w 1321"/>
                  <a:gd name="T17" fmla="*/ 8 h 712"/>
                  <a:gd name="T18" fmla="*/ 528 w 1321"/>
                  <a:gd name="T19" fmla="*/ 8 h 712"/>
                  <a:gd name="T20" fmla="*/ 498 w 1321"/>
                  <a:gd name="T21" fmla="*/ 8 h 712"/>
                  <a:gd name="T22" fmla="*/ 468 w 1321"/>
                  <a:gd name="T23" fmla="*/ 9 h 712"/>
                  <a:gd name="T24" fmla="*/ 433 w 1321"/>
                  <a:gd name="T25" fmla="*/ 9 h 712"/>
                  <a:gd name="T26" fmla="*/ 399 w 1321"/>
                  <a:gd name="T27" fmla="*/ 9 h 712"/>
                  <a:gd name="T28" fmla="*/ 385 w 1321"/>
                  <a:gd name="T29" fmla="*/ 9 h 712"/>
                  <a:gd name="T30" fmla="*/ 230 w 1321"/>
                  <a:gd name="T31" fmla="*/ 9 h 712"/>
                  <a:gd name="T32" fmla="*/ 228 w 1321"/>
                  <a:gd name="T33" fmla="*/ 9 h 712"/>
                  <a:gd name="T34" fmla="*/ 198 w 1321"/>
                  <a:gd name="T35" fmla="*/ 9 h 712"/>
                  <a:gd name="T36" fmla="*/ 169 w 1321"/>
                  <a:gd name="T37" fmla="*/ 9 h 712"/>
                  <a:gd name="T38" fmla="*/ 141 w 1321"/>
                  <a:gd name="T39" fmla="*/ 9 h 712"/>
                  <a:gd name="T40" fmla="*/ 116 w 1321"/>
                  <a:gd name="T41" fmla="*/ 8 h 712"/>
                  <a:gd name="T42" fmla="*/ 91 w 1321"/>
                  <a:gd name="T43" fmla="*/ 8 h 712"/>
                  <a:gd name="T44" fmla="*/ 70 w 1321"/>
                  <a:gd name="T45" fmla="*/ 8 h 712"/>
                  <a:gd name="T46" fmla="*/ 52 w 1321"/>
                  <a:gd name="T47" fmla="*/ 8 h 712"/>
                  <a:gd name="T48" fmla="*/ 29 w 1321"/>
                  <a:gd name="T49" fmla="*/ 8 h 712"/>
                  <a:gd name="T50" fmla="*/ 26 w 1321"/>
                  <a:gd name="T51" fmla="*/ 7 h 712"/>
                  <a:gd name="T52" fmla="*/ 18 w 1321"/>
                  <a:gd name="T53" fmla="*/ 7 h 712"/>
                  <a:gd name="T54" fmla="*/ 6 w 1321"/>
                  <a:gd name="T55" fmla="*/ 7 h 712"/>
                  <a:gd name="T56" fmla="*/ 0 w 1321"/>
                  <a:gd name="T57" fmla="*/ 6 h 712"/>
                  <a:gd name="T58" fmla="*/ 0 w 1321"/>
                  <a:gd name="T59" fmla="*/ 6 h 712"/>
                  <a:gd name="T60" fmla="*/ 4 w 1321"/>
                  <a:gd name="T61" fmla="*/ 5 h 712"/>
                  <a:gd name="T62" fmla="*/ 16 w 1321"/>
                  <a:gd name="T63" fmla="*/ 5 h 712"/>
                  <a:gd name="T64" fmla="*/ 26 w 1321"/>
                  <a:gd name="T65" fmla="*/ 4 h 712"/>
                  <a:gd name="T66" fmla="*/ 48 w 1321"/>
                  <a:gd name="T67" fmla="*/ 4 h 712"/>
                  <a:gd name="T68" fmla="*/ 72 w 1321"/>
                  <a:gd name="T69" fmla="*/ 4 h 712"/>
                  <a:gd name="T70" fmla="*/ 100 w 1321"/>
                  <a:gd name="T71" fmla="*/ 4 h 712"/>
                  <a:gd name="T72" fmla="*/ 130 w 1321"/>
                  <a:gd name="T73" fmla="*/ 4 h 712"/>
                  <a:gd name="T74" fmla="*/ 166 w 1321"/>
                  <a:gd name="T75" fmla="*/ 4 h 712"/>
                  <a:gd name="T76" fmla="*/ 201 w 1321"/>
                  <a:gd name="T77" fmla="*/ 4 h 712"/>
                  <a:gd name="T78" fmla="*/ 240 w 1321"/>
                  <a:gd name="T79" fmla="*/ 4 h 712"/>
                  <a:gd name="T80" fmla="*/ 281 w 1321"/>
                  <a:gd name="T81" fmla="*/ 4 h 712"/>
                  <a:gd name="T82" fmla="*/ 324 w 1321"/>
                  <a:gd name="T83" fmla="*/ 0 h 712"/>
                  <a:gd name="T84" fmla="*/ 324 w 1321"/>
                  <a:gd name="T85" fmla="*/ 0 h 712"/>
                  <a:gd name="T86" fmla="*/ 368 w 1321"/>
                  <a:gd name="T87" fmla="*/ 4 h 712"/>
                  <a:gd name="T88" fmla="*/ 409 w 1321"/>
                  <a:gd name="T89" fmla="*/ 4 h 712"/>
                  <a:gd name="T90" fmla="*/ 450 w 1321"/>
                  <a:gd name="T91" fmla="*/ 4 h 712"/>
                  <a:gd name="T92" fmla="*/ 489 w 1321"/>
                  <a:gd name="T93" fmla="*/ 4 h 712"/>
                  <a:gd name="T94" fmla="*/ 524 w 1321"/>
                  <a:gd name="T95" fmla="*/ 4 h 712"/>
                  <a:gd name="T96" fmla="*/ 556 w 1321"/>
                  <a:gd name="T97" fmla="*/ 4 h 712"/>
                  <a:gd name="T98" fmla="*/ 585 w 1321"/>
                  <a:gd name="T99" fmla="*/ 4 h 712"/>
                  <a:gd name="T100" fmla="*/ 609 w 1321"/>
                  <a:gd name="T101" fmla="*/ 4 h 712"/>
                  <a:gd name="T102" fmla="*/ 630 w 1321"/>
                  <a:gd name="T103" fmla="*/ 4 h 712"/>
                  <a:gd name="T104" fmla="*/ 630 w 1321"/>
                  <a:gd name="T105" fmla="*/ 4 h 7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321"/>
                  <a:gd name="T160" fmla="*/ 0 h 712"/>
                  <a:gd name="T161" fmla="*/ 1321 w 1321"/>
                  <a:gd name="T162" fmla="*/ 712 h 71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FF3300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vi-VN" altLang="vi-VN"/>
              </a:p>
            </p:txBody>
          </p:sp>
        </p:grpSp>
      </p:grpSp>
      <p:pic>
        <p:nvPicPr>
          <p:cNvPr id="30" name="Picture 2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32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STORAGE AND EXPLOITATION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47700" y="5406568"/>
            <a:ext cx="2377966" cy="981075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Storage and Exploitation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28606" y="1398192"/>
            <a:ext cx="3419475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Report - Statistic:</a:t>
            </a:r>
          </a:p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b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Reporting on use of the invoice </a:t>
            </a:r>
          </a:p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b="0" kern="0" dirty="0">
                <a:solidFill>
                  <a:schemeClr val="accent4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 declared  invoices every month </a:t>
            </a:r>
          </a:p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Detailed table of invoices </a:t>
            </a:r>
          </a:p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Table creation and issuance of invoices.</a:t>
            </a:r>
          </a:p>
          <a:p>
            <a:pPr marL="274638" indent="-274638" defTabSz="11509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000" b="0" dirty="0">
                <a:latin typeface="Arial" panose="020B0604020202020204" pitchFamily="34" charset="0"/>
                <a:cs typeface="Arial" panose="020B0604020202020204" pitchFamily="34" charset="0"/>
              </a:rPr>
              <a:t>The situation of signed by the customer.</a:t>
            </a: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86100" y="3912952"/>
            <a:ext cx="33190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indent="-2746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 err="1">
                <a:solidFill>
                  <a:schemeClr val="accent4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Reporlyson</a:t>
            </a:r>
            <a:r>
              <a:rPr lang="en-US" kern="0" dirty="0">
                <a:solidFill>
                  <a:schemeClr val="accent4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dirty="0">
                <a:solidFill>
                  <a:schemeClr val="accent4">
                    <a:lumMod val="90000"/>
                    <a:lumOff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of billed 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List invoices replaced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List invoices corrected</a:t>
            </a: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List invoices </a:t>
            </a: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cancelled</a:t>
            </a:r>
            <a:endParaRPr lang="en-US" b="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b="0" kern="0" dirty="0">
                <a:latin typeface="Arial" panose="020B0604020202020204" pitchFamily="34" charset="0"/>
                <a:cs typeface="Arial" panose="020B0604020202020204" pitchFamily="34" charset="0"/>
              </a:rPr>
              <a:t>List invoices converted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134769" y="1131998"/>
            <a:ext cx="36242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8" indent="-274638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Srorage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 Using the Data Warehouse project.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Ensure a minimum of 10 years storage and retrieval of information invoice every second.</a:t>
            </a:r>
            <a:endParaRPr lang="en-US" b="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647700" y="1139368"/>
            <a:ext cx="2377966" cy="609600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47700" y="1931848"/>
            <a:ext cx="2377966" cy="609600"/>
          </a:xfrm>
          <a:prstGeom prst="roundRect">
            <a:avLst/>
          </a:prstGeom>
          <a:solidFill>
            <a:schemeClr val="accent4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Receipt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47700" y="2724328"/>
            <a:ext cx="2377966" cy="609600"/>
          </a:xfrm>
          <a:prstGeom prst="roundRect">
            <a:avLst/>
          </a:prstGeom>
          <a:solidFill>
            <a:schemeClr val="tx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47700" y="3516808"/>
            <a:ext cx="2377966" cy="6096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Declare Tax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47700" y="4309288"/>
            <a:ext cx="2377966" cy="8382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Handling of billed e-invoices</a:t>
            </a:r>
          </a:p>
        </p:txBody>
      </p:sp>
    </p:spTree>
    <p:extLst>
      <p:ext uri="{BB962C8B-B14F-4D97-AF65-F5344CB8AC3E}">
        <p14:creationId xmlns:p14="http://schemas.microsoft.com/office/powerpoint/2010/main" val="90043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69252"/>
            <a:ext cx="10363200" cy="519291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12" name="Text Placeholder 7"/>
          <p:cNvSpPr txBox="1">
            <a:spLocks/>
          </p:cNvSpPr>
          <p:nvPr/>
        </p:nvSpPr>
        <p:spPr>
          <a:xfrm>
            <a:off x="2579602" y="423396"/>
            <a:ext cx="10905239" cy="30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300" b="1" dirty="0" smtClean="0">
                <a:solidFill>
                  <a:srgbClr val="016755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DECENTRALIZATION &amp; USER MANAGEMENT</a:t>
            </a:r>
            <a:endParaRPr lang="en-US" sz="2300" b="1" dirty="0">
              <a:solidFill>
                <a:srgbClr val="016755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41337" y="942819"/>
            <a:ext cx="3724275" cy="52006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21879" rIns="0" bIns="0"/>
          <a:lstStyle>
            <a:lvl1pPr marL="307975" indent="-307975" eaLnBrk="0" hangingPunct="0"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07975" algn="l"/>
                <a:tab pos="712788" algn="l"/>
                <a:tab pos="1120775" algn="l"/>
                <a:tab pos="1528763" algn="l"/>
                <a:tab pos="1936750" algn="l"/>
                <a:tab pos="2343150" algn="l"/>
                <a:tab pos="2751138" algn="l"/>
                <a:tab pos="3159125" algn="l"/>
                <a:tab pos="3565525" algn="l"/>
                <a:tab pos="3973513" algn="l"/>
                <a:tab pos="4381500" algn="l"/>
                <a:tab pos="4789488" algn="l"/>
                <a:tab pos="5195888" algn="l"/>
                <a:tab pos="5603875" algn="l"/>
                <a:tab pos="6011863" algn="l"/>
                <a:tab pos="6418263" algn="l"/>
                <a:tab pos="6826250" algn="l"/>
                <a:tab pos="7234238" algn="l"/>
                <a:tab pos="7640638" algn="l"/>
                <a:tab pos="8048625" algn="l"/>
                <a:tab pos="8456613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7F7F7F"/>
                </a:solidFill>
              </a:rPr>
              <a:t>Issuance</a:t>
            </a:r>
          </a:p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7F7F7F"/>
                </a:solidFill>
              </a:rPr>
              <a:t>Receipt </a:t>
            </a:r>
          </a:p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7F7F7F"/>
                </a:solidFill>
              </a:rPr>
              <a:t>Check</a:t>
            </a:r>
          </a:p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7F7F7F"/>
                </a:solidFill>
              </a:rPr>
              <a:t>Declare Tax</a:t>
            </a:r>
          </a:p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sz="2200" dirty="0">
                <a:solidFill>
                  <a:srgbClr val="7F7F7F"/>
                </a:solidFill>
              </a:rPr>
              <a:t>Handling of billed e-invoices</a:t>
            </a:r>
          </a:p>
          <a:p>
            <a:pPr algn="just"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7F7F7F"/>
                </a:solidFill>
              </a:rPr>
              <a:t>Storage &amp; Exploitation</a:t>
            </a:r>
          </a:p>
          <a:p>
            <a:pPr eaLnBrk="1" hangingPunct="1">
              <a:lnSpc>
                <a:spcPct val="150000"/>
              </a:lnSpc>
              <a:spcAft>
                <a:spcPts val="1288"/>
              </a:spcAft>
              <a:buFont typeface="Times New Roman" pitchFamily="18" charset="0"/>
              <a:buAutoNum type="arabicPeriod"/>
              <a:defRPr/>
            </a:pPr>
            <a:r>
              <a:rPr lang="en-US" altLang="en-US" sz="2200" dirty="0" smtClean="0">
                <a:solidFill>
                  <a:srgbClr val="002060"/>
                </a:solidFill>
              </a:rPr>
              <a:t>Decentralization &amp; User Management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5802312" y="1084352"/>
            <a:ext cx="4357688" cy="5539598"/>
          </a:xfrm>
          <a:prstGeom prst="rect">
            <a:avLst/>
          </a:prstGeom>
          <a:noFill/>
          <a:ln>
            <a:noFill/>
          </a:ln>
          <a:extLst/>
        </p:spPr>
        <p:txBody>
          <a:bodyPr lIns="81639" tIns="42452" rIns="81639" bIns="42452">
            <a:spAutoFit/>
          </a:bodyPr>
          <a:lstStyle>
            <a:lvl1pPr marL="309563" indent="-309563" eaLnBrk="0" hangingPunct="0"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1pPr>
            <a:lvl2pPr marL="984250" indent="-309563" eaLnBrk="0" hangingPunct="0"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54050" algn="l"/>
                <a:tab pos="1062038" algn="l"/>
                <a:tab pos="1470025" algn="l"/>
                <a:tab pos="1876425" algn="l"/>
                <a:tab pos="2284413" algn="l"/>
                <a:tab pos="2692400" algn="l"/>
                <a:tab pos="3098800" algn="l"/>
                <a:tab pos="3506788" algn="l"/>
                <a:tab pos="3914775" algn="l"/>
                <a:tab pos="4322763" algn="l"/>
                <a:tab pos="4729163" algn="l"/>
                <a:tab pos="5137150" algn="l"/>
                <a:tab pos="5545138" algn="l"/>
                <a:tab pos="5951538" algn="l"/>
                <a:tab pos="6359525" algn="l"/>
                <a:tab pos="6767513" algn="l"/>
                <a:tab pos="7175500" algn="l"/>
                <a:tab pos="7581900" algn="l"/>
                <a:tab pos="7989888" algn="l"/>
                <a:tab pos="8397875" algn="l"/>
              </a:tabLs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just" eaLnBrk="1" hangingPunct="1">
              <a:lnSpc>
                <a:spcPct val="150000"/>
              </a:lnSpc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1. Decentralization in the use of electronic invoicing system after modeled Mother – son:  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The mother company is a focus “factory to print the invoice”</a:t>
            </a:r>
          </a:p>
          <a:p>
            <a:pPr marL="342900" indent="-342900" algn="just" eaLnBrk="1" hangingPunct="1">
              <a:lnSpc>
                <a:spcPct val="150000"/>
              </a:lnSpc>
              <a:buFont typeface="+mj-lt"/>
              <a:buAutoNum type="alphaLcPeriod"/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The member units / subsidiaries / affiliates: based on tax code to issue invoices.</a:t>
            </a:r>
          </a:p>
          <a:p>
            <a:pPr marL="0" indent="0" algn="just" eaLnBrk="1" hangingPunct="1">
              <a:lnSpc>
                <a:spcPct val="150000"/>
              </a:lnSpc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2. Adjust flexibility decentralization and user management by characteristics of providing goods enterprise :</a:t>
            </a:r>
          </a:p>
          <a:p>
            <a:pPr lvl="1" algn="just" eaLnBrk="1" hangingPunct="1">
              <a:lnSpc>
                <a:spcPct val="150000"/>
              </a:lnSpc>
              <a:buFont typeface="Arial" charset="0"/>
              <a:buAutoNum type="arabicPeriod"/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Export the invoice</a:t>
            </a:r>
          </a:p>
          <a:p>
            <a:pPr lvl="1" algn="just" eaLnBrk="1" hangingPunct="1">
              <a:lnSpc>
                <a:spcPct val="150000"/>
              </a:lnSpc>
              <a:buFont typeface="Arial" charset="0"/>
              <a:buAutoNum type="arabicPeriod"/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Correct the invoice</a:t>
            </a:r>
          </a:p>
          <a:p>
            <a:pPr lvl="1" algn="just" eaLnBrk="1" hangingPunct="1">
              <a:lnSpc>
                <a:spcPct val="150000"/>
              </a:lnSpc>
              <a:buFont typeface="Arial" charset="0"/>
              <a:buAutoNum type="arabicPeriod"/>
              <a:defRPr/>
            </a:pPr>
            <a:r>
              <a:rPr lang="en-US" altLang="en-US" sz="1600" dirty="0" smtClean="0">
                <a:solidFill>
                  <a:srgbClr val="3333CC"/>
                </a:solidFill>
              </a:rPr>
              <a:t>Report system….</a:t>
            </a:r>
          </a:p>
          <a:p>
            <a:pPr eaLnBrk="1" hangingPunct="1">
              <a:lnSpc>
                <a:spcPct val="150000"/>
              </a:lnSpc>
              <a:defRPr/>
            </a:pPr>
            <a:endParaRPr lang="en-US" altLang="en-US" sz="1400" dirty="0" smtClean="0">
              <a:solidFill>
                <a:srgbClr val="3333CC"/>
              </a:solidFill>
            </a:endParaRPr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4" y="1466694"/>
            <a:ext cx="20764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50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691763" y="435076"/>
            <a:ext cx="10905239" cy="304623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OF THE SOLUTION</a:t>
            </a:r>
            <a:endParaRPr lang="en-US" sz="3500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1687170"/>
            <a:ext cx="3164876" cy="3067709"/>
          </a:xfrm>
          <a:prstGeom prst="rect">
            <a:avLst/>
          </a:prstGeom>
        </p:spPr>
      </p:pic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287405"/>
              </p:ext>
            </p:extLst>
          </p:nvPr>
        </p:nvGraphicFramePr>
        <p:xfrm>
          <a:off x="3559850" y="869035"/>
          <a:ext cx="8213050" cy="54197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468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1531938" y="3103563"/>
            <a:ext cx="8991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vi-VN" sz="3200" dirty="0">
                <a:solidFill>
                  <a:schemeClr val="bg1"/>
                </a:solidFill>
              </a:rPr>
              <a:t>SUPPLYING FORMS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9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88809" y="152400"/>
            <a:ext cx="6172200" cy="958850"/>
          </a:xfrm>
        </p:spPr>
        <p:txBody>
          <a:bodyPr/>
          <a:lstStyle/>
          <a:p>
            <a:r>
              <a:rPr lang="en-US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OR SERVICE </a:t>
            </a:r>
            <a:endParaRPr lang="en-US" altLang="en-US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63979367"/>
              </p:ext>
            </p:extLst>
          </p:nvPr>
        </p:nvGraphicFramePr>
        <p:xfrm>
          <a:off x="76200" y="1414426"/>
          <a:ext cx="11253788" cy="521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664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FF60CAA-FDF1-4049-BA1B-CE871110A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CFF60CAA-FDF1-4049-BA1B-CE871110A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E68ADEF-74CC-4E74-A8B6-97E5CA8CC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>
                                            <p:graphicEl>
                                              <a:dgm id="{AE68ADEF-74CC-4E74-A8B6-97E5CA8CCF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16F36F-7CC2-4FCA-994D-BAD10A60D4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EF16F36F-7CC2-4FCA-994D-BAD10A60D4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C038663-1BC8-41DF-82C9-999899E79A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6C038663-1BC8-41DF-82C9-999899E79A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8130683-EA66-4089-8F75-D237644596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58130683-EA66-4089-8F75-D237644596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708497-6C2B-4F01-9225-0D9E4839E9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>
                                            <p:graphicEl>
                                              <a:dgm id="{6D708497-6C2B-4F01-9225-0D9E4839E9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68B0E75-49AA-4A00-89BC-B41D75301F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468B0E75-49AA-4A00-89BC-B41D75301F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6D35DCD-5C1E-44AA-B7E5-163D91EE8D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graphicEl>
                                              <a:dgm id="{E6D35DCD-5C1E-44AA-B7E5-163D91EE8D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4C2D01F-DC3F-4E22-A25B-51AE8BFAEF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94C2D01F-DC3F-4E22-A25B-51AE8BFAEF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F895FA0-3A92-4017-9F23-F13B3F7F8C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>
                                            <p:graphicEl>
                                              <a:dgm id="{EF895FA0-3A92-4017-9F23-F13B3F7F8C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31465" cy="153808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303338" y="3061438"/>
            <a:ext cx="994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 dirty="0" smtClean="0">
                <a:solidFill>
                  <a:schemeClr val="bg1"/>
                </a:solidFill>
              </a:rPr>
              <a:t>ELECTRONIC INVOICES AND LEGAL CORRIDOR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3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9296" y="207169"/>
            <a:ext cx="6172200" cy="958850"/>
          </a:xfrm>
        </p:spPr>
        <p:txBody>
          <a:bodyPr/>
          <a:lstStyle/>
          <a:p>
            <a:r>
              <a:rPr lang="en-US" altLang="en-US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– </a:t>
            </a:r>
            <a:r>
              <a:rPr lang="en-US" altLang="en-US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LICENSE</a:t>
            </a:r>
          </a:p>
        </p:txBody>
      </p:sp>
      <p:grpSp>
        <p:nvGrpSpPr>
          <p:cNvPr id="38915" name="Group 8"/>
          <p:cNvGrpSpPr>
            <a:grpSpLocks/>
          </p:cNvGrpSpPr>
          <p:nvPr/>
        </p:nvGrpSpPr>
        <p:grpSpPr bwMode="auto">
          <a:xfrm>
            <a:off x="1635126" y="1260475"/>
            <a:ext cx="9032875" cy="2516188"/>
            <a:chOff x="70" y="794"/>
            <a:chExt cx="6120" cy="1585"/>
          </a:xfrm>
        </p:grpSpPr>
        <p:grpSp>
          <p:nvGrpSpPr>
            <p:cNvPr id="38923" name="Group 9"/>
            <p:cNvGrpSpPr>
              <a:grpSpLocks/>
            </p:cNvGrpSpPr>
            <p:nvPr/>
          </p:nvGrpSpPr>
          <p:grpSpPr bwMode="auto">
            <a:xfrm>
              <a:off x="1381" y="794"/>
              <a:ext cx="4809" cy="1585"/>
              <a:chOff x="1381" y="794"/>
              <a:chExt cx="4809" cy="1585"/>
            </a:xfrm>
          </p:grpSpPr>
          <p:pic>
            <p:nvPicPr>
              <p:cNvPr id="38925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" y="794"/>
                <a:ext cx="4809" cy="1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8926" name="Text Box 11"/>
              <p:cNvSpPr txBox="1">
                <a:spLocks noChangeArrowheads="1"/>
              </p:cNvSpPr>
              <p:nvPr/>
            </p:nvSpPr>
            <p:spPr bwMode="auto">
              <a:xfrm>
                <a:off x="1491" y="886"/>
                <a:ext cx="4589" cy="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 marL="311150" indent="-3111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latin typeface="Arial" charset="0"/>
                  </a:rPr>
                  <a:t>Consulting, Construct Solutions</a:t>
                </a:r>
              </a:p>
              <a:p>
                <a:pPr>
                  <a:defRPr/>
                </a:pPr>
                <a:endParaRPr lang="en-US" dirty="0">
                  <a:latin typeface="Arial" charset="0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latin typeface="Arial" charset="0"/>
                  </a:rPr>
                  <a:t>Integrating system -&gt; TRAINING + TRANSFER</a:t>
                </a:r>
              </a:p>
              <a:p>
                <a:pPr marL="0" indent="0">
                  <a:defRPr/>
                </a:pPr>
                <a:r>
                  <a:rPr lang="en-US" dirty="0">
                    <a:latin typeface="Arial" charset="0"/>
                  </a:rPr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  <a:defRPr/>
                </a:pPr>
                <a:r>
                  <a:rPr lang="en-US" dirty="0">
                    <a:latin typeface="Arial" charset="0"/>
                  </a:rPr>
                  <a:t>Preservation, maintenance, upgrades (the versions under the Regulations of the Tax Authority - Ministry of Finance) and adjust business according to the situation of the enterprise.</a:t>
                </a:r>
              </a:p>
            </p:txBody>
          </p:sp>
        </p:grpSp>
        <p:sp>
          <p:nvSpPr>
            <p:cNvPr id="38924" name="Text Box 13"/>
            <p:cNvSpPr txBox="1">
              <a:spLocks noChangeArrowheads="1"/>
            </p:cNvSpPr>
            <p:nvPr/>
          </p:nvSpPr>
          <p:spPr bwMode="auto">
            <a:xfrm>
              <a:off x="70" y="1034"/>
              <a:ext cx="97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solidFill>
                    <a:srgbClr val="000000"/>
                  </a:solidFill>
                  <a:cs typeface="Arial" panose="020B0604020202020204" pitchFamily="34" charset="0"/>
                </a:rPr>
                <a:t>PROVIDER</a:t>
              </a:r>
              <a:r>
                <a:rPr lang="en-US" altLang="en-US" b="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81920" y="3948113"/>
            <a:ext cx="8986081" cy="2347912"/>
            <a:chOff x="103" y="2487"/>
            <a:chExt cx="6109" cy="1479"/>
          </a:xfrm>
        </p:grpSpPr>
        <p:grpSp>
          <p:nvGrpSpPr>
            <p:cNvPr id="38918" name="Group 3"/>
            <p:cNvGrpSpPr>
              <a:grpSpLocks/>
            </p:cNvGrpSpPr>
            <p:nvPr/>
          </p:nvGrpSpPr>
          <p:grpSpPr bwMode="auto">
            <a:xfrm>
              <a:off x="1368" y="2487"/>
              <a:ext cx="4844" cy="1479"/>
              <a:chOff x="1368" y="2487"/>
              <a:chExt cx="4844" cy="1479"/>
            </a:xfrm>
          </p:grpSpPr>
          <p:pic>
            <p:nvPicPr>
              <p:cNvPr id="38921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8" y="2487"/>
                <a:ext cx="4844" cy="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8922" name="Text Box 5"/>
              <p:cNvSpPr txBox="1">
                <a:spLocks noChangeArrowheads="1"/>
              </p:cNvSpPr>
              <p:nvPr/>
            </p:nvSpPr>
            <p:spPr bwMode="auto">
              <a:xfrm>
                <a:off x="1474" y="2573"/>
                <a:ext cx="4633" cy="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 marL="311150" indent="-3111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Self-investment in infrastructure, equipment (hardware + supporting software)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endParaRPr lang="en-US" altLang="vi-VN" dirty="0"/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Actively operating, administrating system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endParaRPr lang="en-US" altLang="vi-VN" dirty="0"/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Self storage, preservation electronic  invoice according to the Regulations</a:t>
                </a:r>
              </a:p>
              <a:p>
                <a:pPr algn="ctr" eaLnBrk="1" hangingPunct="1"/>
                <a:endPara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891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" y="2808"/>
              <a:ext cx="1210" cy="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103" y="2560"/>
              <a:ext cx="112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smtClean="0">
                  <a:solidFill>
                    <a:srgbClr val="000000"/>
                  </a:solidFill>
                  <a:cs typeface="Arial" panose="020B0604020202020204" pitchFamily="34" charset="0"/>
                </a:rPr>
                <a:t>ENTERPRISE</a:t>
              </a:r>
              <a:endParaRPr lang="en-US" altLang="en-US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160" y="2054167"/>
            <a:ext cx="2062522" cy="1528821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515" y="107800"/>
            <a:ext cx="1427637" cy="10582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570054" y="3244334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 err="1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DỊCH</a:t>
            </a:r>
            <a:r>
              <a:rPr lang="en-US" altLang="en-US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b="1" dirty="0" err="1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VỤ</a:t>
            </a:r>
            <a:r>
              <a:rPr lang="en-US" altLang="en-US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8896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9296" y="207169"/>
            <a:ext cx="6172200" cy="95885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</a:t>
            </a:r>
          </a:p>
        </p:txBody>
      </p:sp>
      <p:grpSp>
        <p:nvGrpSpPr>
          <p:cNvPr id="38915" name="Group 8"/>
          <p:cNvGrpSpPr>
            <a:grpSpLocks/>
          </p:cNvGrpSpPr>
          <p:nvPr/>
        </p:nvGrpSpPr>
        <p:grpSpPr bwMode="auto">
          <a:xfrm>
            <a:off x="1635126" y="1260475"/>
            <a:ext cx="9032875" cy="2516188"/>
            <a:chOff x="70" y="794"/>
            <a:chExt cx="6120" cy="1585"/>
          </a:xfrm>
        </p:grpSpPr>
        <p:grpSp>
          <p:nvGrpSpPr>
            <p:cNvPr id="38923" name="Group 9"/>
            <p:cNvGrpSpPr>
              <a:grpSpLocks/>
            </p:cNvGrpSpPr>
            <p:nvPr/>
          </p:nvGrpSpPr>
          <p:grpSpPr bwMode="auto">
            <a:xfrm>
              <a:off x="1381" y="794"/>
              <a:ext cx="4809" cy="1585"/>
              <a:chOff x="1381" y="794"/>
              <a:chExt cx="4809" cy="1585"/>
            </a:xfrm>
          </p:grpSpPr>
          <p:pic>
            <p:nvPicPr>
              <p:cNvPr id="38925" name="Picture 10"/>
              <p:cNvPicPr>
                <a:picLocks noChangeAspect="1" noChangeArrowheads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1" y="794"/>
                <a:ext cx="4809" cy="1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8926" name="Text Box 11"/>
              <p:cNvSpPr txBox="1">
                <a:spLocks noChangeArrowheads="1"/>
              </p:cNvSpPr>
              <p:nvPr/>
            </p:nvSpPr>
            <p:spPr bwMode="auto">
              <a:xfrm>
                <a:off x="1482" y="886"/>
                <a:ext cx="4589" cy="1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 marL="311150" indent="-3111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Integrating electronic invoice system with business systems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Providing Portal to receive electronic invoice and Tool to manufacture electronic invoice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Providing infrastructure: servers, transmission lines, sign of </a:t>
                </a:r>
                <a:r>
                  <a:rPr lang="en-US" altLang="vi-VN" dirty="0" err="1"/>
                  <a:t>HSM</a:t>
                </a:r>
                <a:r>
                  <a:rPr lang="en-US" altLang="vi-VN" dirty="0"/>
                  <a:t>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Archiving electronic invoice issued: 1 year </a:t>
                </a:r>
              </a:p>
            </p:txBody>
          </p:sp>
        </p:grpSp>
        <p:sp>
          <p:nvSpPr>
            <p:cNvPr id="38924" name="Text Box 13"/>
            <p:cNvSpPr txBox="1">
              <a:spLocks noChangeArrowheads="1"/>
            </p:cNvSpPr>
            <p:nvPr/>
          </p:nvSpPr>
          <p:spPr bwMode="auto">
            <a:xfrm>
              <a:off x="70" y="1034"/>
              <a:ext cx="97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dirty="0" smtClean="0">
                  <a:solidFill>
                    <a:srgbClr val="000000"/>
                  </a:solidFill>
                  <a:cs typeface="Arial" panose="020B0604020202020204" pitchFamily="34" charset="0"/>
                </a:rPr>
                <a:t>PROVIDER</a:t>
              </a:r>
              <a:r>
                <a:rPr lang="en-US" altLang="en-US" b="0" dirty="0" smtClean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altLang="en-US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681920" y="3948113"/>
            <a:ext cx="8986081" cy="2347912"/>
            <a:chOff x="103" y="2487"/>
            <a:chExt cx="6109" cy="1479"/>
          </a:xfrm>
        </p:grpSpPr>
        <p:grpSp>
          <p:nvGrpSpPr>
            <p:cNvPr id="38918" name="Group 3"/>
            <p:cNvGrpSpPr>
              <a:grpSpLocks/>
            </p:cNvGrpSpPr>
            <p:nvPr/>
          </p:nvGrpSpPr>
          <p:grpSpPr bwMode="auto">
            <a:xfrm>
              <a:off x="1368" y="2487"/>
              <a:ext cx="4844" cy="1479"/>
              <a:chOff x="1368" y="2487"/>
              <a:chExt cx="4844" cy="1479"/>
            </a:xfrm>
          </p:grpSpPr>
          <p:pic>
            <p:nvPicPr>
              <p:cNvPr id="38921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8" y="2487"/>
                <a:ext cx="4844" cy="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8922" name="Text Box 5"/>
              <p:cNvSpPr txBox="1">
                <a:spLocks noChangeArrowheads="1"/>
              </p:cNvSpPr>
              <p:nvPr/>
            </p:nvSpPr>
            <p:spPr bwMode="auto">
              <a:xfrm>
                <a:off x="1474" y="2676"/>
                <a:ext cx="4633" cy="1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0000" tIns="46800" rIns="90000" bIns="46800" anchor="ctr"/>
              <a:lstStyle>
                <a:lvl1pPr marL="311150" indent="-3111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311150" algn="l"/>
                    <a:tab pos="758825" algn="l"/>
                    <a:tab pos="1208088" algn="l"/>
                    <a:tab pos="1657350" algn="l"/>
                    <a:tab pos="2106613" algn="l"/>
                    <a:tab pos="2555875" algn="l"/>
                    <a:tab pos="3005138" algn="l"/>
                    <a:tab pos="3454400" algn="l"/>
                    <a:tab pos="3903663" algn="l"/>
                    <a:tab pos="4352925" algn="l"/>
                    <a:tab pos="4802188" algn="l"/>
                    <a:tab pos="5251450" algn="l"/>
                    <a:tab pos="5700713" algn="l"/>
                    <a:tab pos="6149975" algn="l"/>
                    <a:tab pos="6599238" algn="l"/>
                    <a:tab pos="7048500" algn="l"/>
                    <a:tab pos="7497763" algn="l"/>
                    <a:tab pos="7947025" algn="l"/>
                    <a:tab pos="8396288" algn="l"/>
                    <a:tab pos="8845550" algn="l"/>
                    <a:tab pos="9294813" algn="l"/>
                  </a:tabLst>
                  <a:defRPr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Receiving and using all the system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endParaRPr lang="en-US" altLang="vi-VN" dirty="0"/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Actively released electronic invoice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endParaRPr lang="en-US" altLang="vi-VN" dirty="0"/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Management, statistics and reporting </a:t>
                </a:r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endParaRPr lang="en-US" altLang="vi-VN" dirty="0"/>
              </a:p>
              <a:p>
                <a:pPr eaLnBrk="1" hangingPunct="1">
                  <a:buFont typeface="Wingdings" panose="05000000000000000000" pitchFamily="2" charset="2"/>
                  <a:buChar char="§"/>
                </a:pPr>
                <a:r>
                  <a:rPr lang="en-US" altLang="vi-VN" dirty="0"/>
                  <a:t>Storage and preservation of invoices under regulation</a:t>
                </a:r>
              </a:p>
              <a:p>
                <a:pPr algn="ctr" eaLnBrk="1" hangingPunct="1"/>
                <a:endParaRPr lang="en-US" altLang="en-US" b="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38919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" y="2808"/>
              <a:ext cx="1210" cy="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8920" name="Text Box 7"/>
            <p:cNvSpPr txBox="1">
              <a:spLocks noChangeArrowheads="1"/>
            </p:cNvSpPr>
            <p:nvPr/>
          </p:nvSpPr>
          <p:spPr bwMode="auto">
            <a:xfrm>
              <a:off x="103" y="2560"/>
              <a:ext cx="1126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 smtClean="0">
                  <a:solidFill>
                    <a:srgbClr val="000000"/>
                  </a:solidFill>
                  <a:cs typeface="Arial" panose="020B0604020202020204" pitchFamily="34" charset="0"/>
                </a:rPr>
                <a:t>ENTERPRISE</a:t>
              </a:r>
              <a:endParaRPr lang="en-US" altLang="en-US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160" y="2054167"/>
            <a:ext cx="2062522" cy="1528821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515" y="107800"/>
            <a:ext cx="1427637" cy="10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-451607" y="3089495"/>
            <a:ext cx="89916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400" dirty="0" smtClean="0">
                <a:solidFill>
                  <a:schemeClr val="bg1"/>
                </a:solidFill>
              </a:rPr>
              <a:t>WHY VIETTEL?</a:t>
            </a:r>
            <a:endParaRPr lang="en-US" altLang="en-US" sz="3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515" y="107800"/>
            <a:ext cx="1427637" cy="105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0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Block Arc 62"/>
          <p:cNvSpPr/>
          <p:nvPr/>
        </p:nvSpPr>
        <p:spPr>
          <a:xfrm flipH="1">
            <a:off x="3766968" y="1983962"/>
            <a:ext cx="3535681" cy="3535680"/>
          </a:xfrm>
          <a:prstGeom prst="blockArc">
            <a:avLst>
              <a:gd name="adj1" fmla="val 5384245"/>
              <a:gd name="adj2" fmla="val 16203021"/>
              <a:gd name="adj3" fmla="val 615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Palatino Linotype" pitchFamily="18" charset="0"/>
              <a:ea typeface="Roboto" panose="02000000000000000000" pitchFamily="2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529899" y="2362819"/>
            <a:ext cx="4885698" cy="585787"/>
            <a:chOff x="6884209" y="3424966"/>
            <a:chExt cx="4885698" cy="585787"/>
          </a:xfrm>
        </p:grpSpPr>
        <p:sp>
          <p:nvSpPr>
            <p:cNvPr id="97" name="Oval 96"/>
            <p:cNvSpPr/>
            <p:nvPr/>
          </p:nvSpPr>
          <p:spPr>
            <a:xfrm>
              <a:off x="6884209" y="3424966"/>
              <a:ext cx="585787" cy="585787"/>
            </a:xfrm>
            <a:prstGeom prst="ellipse">
              <a:avLst/>
            </a:prstGeom>
            <a:solidFill>
              <a:srgbClr val="49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1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1" name="Text Placeholder 33"/>
            <p:cNvSpPr txBox="1">
              <a:spLocks/>
            </p:cNvSpPr>
            <p:nvPr/>
          </p:nvSpPr>
          <p:spPr>
            <a:xfrm>
              <a:off x="7585907" y="3536067"/>
              <a:ext cx="4184000" cy="36440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800" b="1" dirty="0" smtClean="0">
                  <a:solidFill>
                    <a:srgbClr val="FF9900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Flexible Deployment plan</a:t>
              </a:r>
              <a:r>
                <a:rPr lang="en-AU" sz="1800" b="1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/>
              </a:r>
              <a:br>
                <a:rPr lang="en-AU" sz="1800" b="1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</a:br>
              <a:r>
                <a:rPr lang="en-AU" sz="1800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(Software/Infrastructure as a Service)</a:t>
              </a:r>
              <a:endParaRPr lang="en-AU" sz="1800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AU" sz="1800" b="1" dirty="0" smtClean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  <a:p>
              <a:pPr>
                <a:buFontTx/>
                <a:buChar char="-"/>
              </a:pPr>
              <a:endParaRPr lang="en-AU" sz="1800" b="1" dirty="0" smtClean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76709" y="5065678"/>
            <a:ext cx="4645786" cy="585787"/>
            <a:chOff x="1278750" y="5065678"/>
            <a:chExt cx="4645786" cy="585787"/>
          </a:xfrm>
        </p:grpSpPr>
        <p:sp>
          <p:nvSpPr>
            <p:cNvPr id="94" name="Oval 93"/>
            <p:cNvSpPr/>
            <p:nvPr/>
          </p:nvSpPr>
          <p:spPr>
            <a:xfrm>
              <a:off x="5231292" y="5065678"/>
              <a:ext cx="585787" cy="585787"/>
            </a:xfrm>
            <a:prstGeom prst="ellipse">
              <a:avLst/>
            </a:prstGeom>
            <a:solidFill>
              <a:srgbClr val="BD15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3" name="Text Placeholder 33"/>
            <p:cNvSpPr txBox="1">
              <a:spLocks/>
            </p:cNvSpPr>
            <p:nvPr/>
          </p:nvSpPr>
          <p:spPr>
            <a:xfrm>
              <a:off x="1278750" y="5262742"/>
              <a:ext cx="4645786" cy="254541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800" b="1" dirty="0" smtClean="0">
                  <a:solidFill>
                    <a:srgbClr val="FF9900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Nationwide customer support</a:t>
              </a:r>
              <a:r>
                <a:rPr lang="en-AU" sz="1800" b="1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/>
              </a:r>
              <a:br>
                <a:rPr lang="en-AU" sz="1800" b="1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</a:br>
              <a:r>
                <a:rPr lang="en-AU" sz="1800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(Customer service 24/7)</a:t>
              </a:r>
              <a:endParaRPr lang="en-AU" sz="1800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982" y="2963613"/>
            <a:ext cx="2063059" cy="152921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6875672" y="3436040"/>
            <a:ext cx="4884893" cy="585787"/>
            <a:chOff x="6753583" y="3526564"/>
            <a:chExt cx="4884893" cy="585787"/>
          </a:xfrm>
        </p:grpSpPr>
        <p:sp>
          <p:nvSpPr>
            <p:cNvPr id="19" name="Oval 18"/>
            <p:cNvSpPr/>
            <p:nvPr/>
          </p:nvSpPr>
          <p:spPr>
            <a:xfrm>
              <a:off x="6753583" y="3526564"/>
              <a:ext cx="585787" cy="58578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lvl="0" algn="ctr"/>
              <a:endParaRPr lang="en-US" b="1" dirty="0">
                <a:ln/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2" name="Text Placeholder 33"/>
            <p:cNvSpPr txBox="1">
              <a:spLocks/>
            </p:cNvSpPr>
            <p:nvPr/>
          </p:nvSpPr>
          <p:spPr>
            <a:xfrm>
              <a:off x="7454476" y="3571154"/>
              <a:ext cx="4184000" cy="364400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800" b="1" dirty="0" smtClean="0">
                  <a:solidFill>
                    <a:srgbClr val="FF9900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Deployment Experience</a:t>
              </a:r>
            </a:p>
            <a:p>
              <a:pPr marL="0" indent="0">
                <a:buNone/>
              </a:pPr>
              <a:r>
                <a:rPr lang="en-US" sz="1800" dirty="0" smtClean="0">
                  <a:solidFill>
                    <a:srgbClr val="02959E"/>
                  </a:solidFill>
                  <a:latin typeface="+mj-lt"/>
                  <a:ea typeface="Roboto" panose="02000000000000000000" pitchFamily="2" charset="0"/>
                  <a:cs typeface="Arial" panose="020B0604020202020204" pitchFamily="34" charset="0"/>
                </a:rPr>
                <a:t>(VNR500, SME)</a:t>
              </a:r>
              <a:endParaRPr lang="en-AU" sz="1500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6516737" y="4542273"/>
            <a:ext cx="585787" cy="58578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1" dirty="0">
              <a:solidFill>
                <a:srgbClr val="FFFFFF"/>
              </a:solidFill>
              <a:latin typeface="Palatino Linotype" pitchFamily="18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5" name="Text Placeholder 33"/>
          <p:cNvSpPr txBox="1">
            <a:spLocks/>
          </p:cNvSpPr>
          <p:nvPr/>
        </p:nvSpPr>
        <p:spPr>
          <a:xfrm>
            <a:off x="7192677" y="4685417"/>
            <a:ext cx="4184000" cy="3644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 smtClean="0">
                <a:solidFill>
                  <a:srgbClr val="FF9900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Multi-platform security</a:t>
            </a:r>
            <a:r>
              <a:rPr lang="en-AU" sz="1800" b="1" dirty="0" smtClean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AU" sz="1800" b="1" dirty="0" smtClean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Sim</a:t>
            </a:r>
            <a:r>
              <a:rPr lang="en-US" sz="1800" dirty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 CA, OTP Token, Data Encryption</a:t>
            </a:r>
            <a:r>
              <a:rPr lang="en-US" sz="1800" dirty="0" smtClean="0">
                <a:solidFill>
                  <a:srgbClr val="02959E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)</a:t>
            </a:r>
            <a:endParaRPr lang="en-AU" sz="1800" dirty="0">
              <a:solidFill>
                <a:srgbClr val="02959E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AU" sz="1800" b="1" dirty="0" smtClean="0">
              <a:solidFill>
                <a:srgbClr val="02959E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endParaRPr lang="en-AU" sz="1800" b="1" dirty="0" smtClean="0">
              <a:solidFill>
                <a:srgbClr val="02959E"/>
              </a:solidFill>
              <a:latin typeface="+mj-lt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67111" y="627937"/>
            <a:ext cx="11380238" cy="326503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16755"/>
                </a:solidFill>
                <a:latin typeface="+mj-lt"/>
                <a:ea typeface="Roboto" panose="02000000000000000000" pitchFamily="2" charset="0"/>
                <a:cs typeface="Arial" panose="020B0604020202020204" pitchFamily="34" charset="0"/>
              </a:rPr>
              <a:t>Why Viettel</a:t>
            </a:r>
            <a:endParaRPr lang="vi-VN" sz="2400" b="1" dirty="0">
              <a:solidFill>
                <a:srgbClr val="FF0000"/>
              </a:solidFill>
              <a:latin typeface="+mj-lt"/>
              <a:ea typeface="Roboto" panose="02000000000000000000" pitchFamily="2" charset="0"/>
              <a:cs typeface="Mongolian Baiti" pitchFamily="66" charset="0"/>
            </a:endParaRPr>
          </a:p>
        </p:txBody>
      </p:sp>
      <p:sp>
        <p:nvSpPr>
          <p:cNvPr id="29" name="Text Placeholder 33"/>
          <p:cNvSpPr txBox="1">
            <a:spLocks/>
          </p:cNvSpPr>
          <p:nvPr/>
        </p:nvSpPr>
        <p:spPr>
          <a:xfrm>
            <a:off x="1074768" y="1544333"/>
            <a:ext cx="4184000" cy="3644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b="1" dirty="0" smtClean="0">
                <a:solidFill>
                  <a:srgbClr val="FF9900"/>
                </a:solidFill>
                <a:latin typeface="+mj-lt"/>
                <a:ea typeface="Batang" pitchFamily="18" charset="-127"/>
                <a:cs typeface="Arial" panose="020B0604020202020204" pitchFamily="34" charset="0"/>
              </a:rPr>
              <a:t>Synchronized and integration system</a:t>
            </a:r>
            <a:r>
              <a:rPr lang="en-AU" sz="1800" b="1" dirty="0">
                <a:solidFill>
                  <a:srgbClr val="02959E"/>
                </a:solidFill>
                <a:latin typeface="+mj-lt"/>
                <a:ea typeface="Batang" pitchFamily="18" charset="-127"/>
                <a:cs typeface="Arial" panose="020B0604020202020204" pitchFamily="34" charset="0"/>
              </a:rPr>
              <a:t/>
            </a:r>
            <a:br>
              <a:rPr lang="en-AU" sz="1800" b="1" dirty="0">
                <a:solidFill>
                  <a:srgbClr val="02959E"/>
                </a:solidFill>
                <a:latin typeface="+mj-lt"/>
                <a:ea typeface="Batang" pitchFamily="18" charset="-127"/>
                <a:cs typeface="Arial" panose="020B0604020202020204" pitchFamily="34" charset="0"/>
              </a:rPr>
            </a:br>
            <a:r>
              <a:rPr lang="en-AU" sz="1800" dirty="0" smtClean="0">
                <a:solidFill>
                  <a:srgbClr val="02959E"/>
                </a:solidFill>
                <a:latin typeface="+mj-lt"/>
                <a:ea typeface="Batang" pitchFamily="18" charset="-127"/>
                <a:cs typeface="Arial" panose="020B0604020202020204" pitchFamily="34" charset="0"/>
              </a:rPr>
              <a:t>(CRM/ERP/BI Integration)</a:t>
            </a:r>
          </a:p>
        </p:txBody>
      </p:sp>
      <p:sp>
        <p:nvSpPr>
          <p:cNvPr id="30" name="Oval 29"/>
          <p:cNvSpPr/>
          <p:nvPr/>
        </p:nvSpPr>
        <p:spPr>
          <a:xfrm>
            <a:off x="5258768" y="1762575"/>
            <a:ext cx="600062" cy="585787"/>
          </a:xfrm>
          <a:prstGeom prst="ellipse">
            <a:avLst/>
          </a:prstGeom>
          <a:solidFill>
            <a:srgbClr val="8A9B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>
              <a:solidFill>
                <a:srgbClr val="02959E"/>
              </a:solidFill>
              <a:latin typeface="+mj-lt"/>
              <a:ea typeface="Batang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24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751273" y="425402"/>
            <a:ext cx="10905239" cy="304623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AFFIRMING THE DIFFERENCE</a:t>
            </a:r>
            <a:endParaRPr lang="en-US" sz="3500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796" name="Group 2"/>
          <p:cNvGrpSpPr>
            <a:grpSpLocks/>
          </p:cNvGrpSpPr>
          <p:nvPr/>
        </p:nvGrpSpPr>
        <p:grpSpPr bwMode="auto">
          <a:xfrm>
            <a:off x="1667270" y="1026720"/>
            <a:ext cx="8554694" cy="1370415"/>
            <a:chOff x="152400" y="609600"/>
            <a:chExt cx="8741599" cy="1828800"/>
          </a:xfrm>
        </p:grpSpPr>
        <p:grpSp>
          <p:nvGrpSpPr>
            <p:cNvPr id="3" name="Group 8"/>
            <p:cNvGrpSpPr/>
            <p:nvPr/>
          </p:nvGrpSpPr>
          <p:grpSpPr>
            <a:xfrm>
              <a:off x="152400" y="855565"/>
              <a:ext cx="8741599" cy="1582835"/>
              <a:chOff x="0" y="282363"/>
              <a:chExt cx="8643998" cy="2027025"/>
            </a:xfrm>
            <a:scene3d>
              <a:camera prst="orthographicFront"/>
              <a:lightRig rig="flat" dir="t"/>
            </a:scene3d>
          </p:grpSpPr>
          <p:sp>
            <p:nvSpPr>
              <p:cNvPr id="27" name="Rectangle 26"/>
              <p:cNvSpPr/>
              <p:nvPr/>
            </p:nvSpPr>
            <p:spPr>
              <a:xfrm>
                <a:off x="0" y="282363"/>
                <a:ext cx="8643998" cy="2027025"/>
              </a:xfrm>
              <a:prstGeom prst="rect">
                <a:avLst/>
              </a:prstGeom>
              <a:sp3d z="190500" extrusionH="12700" prstMaterial="plastic">
                <a:bevelT w="50800" h="50800"/>
              </a:sp3d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Rectangle 27"/>
              <p:cNvSpPr/>
              <p:nvPr/>
            </p:nvSpPr>
            <p:spPr>
              <a:xfrm>
                <a:off x="0" y="282363"/>
                <a:ext cx="8643998" cy="1734273"/>
              </a:xfrm>
              <a:prstGeom prst="rect">
                <a:avLst/>
              </a:prstGeom>
              <a:sp3d z="1905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670870" tIns="687324" rIns="670870" bIns="142240" spcCol="1270"/>
              <a:lstStyle/>
              <a:p>
                <a:pPr marL="0" lvl="1" defTabSz="889000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endParaRPr lang="en-US" sz="1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" name="Group 9"/>
            <p:cNvGrpSpPr/>
            <p:nvPr/>
          </p:nvGrpSpPr>
          <p:grpSpPr>
            <a:xfrm>
              <a:off x="682200" y="609600"/>
              <a:ext cx="7623599" cy="487080"/>
              <a:chOff x="432199" y="36398"/>
              <a:chExt cx="6479375" cy="733045"/>
            </a:xfrm>
            <a:scene3d>
              <a:camera prst="orthographicFront"/>
              <a:lightRig rig="flat" dir="t"/>
            </a:scene3d>
          </p:grpSpPr>
          <p:sp>
            <p:nvSpPr>
              <p:cNvPr id="25" name="Rounded Rectangle 24"/>
              <p:cNvSpPr/>
              <p:nvPr/>
            </p:nvSpPr>
            <p:spPr>
              <a:xfrm>
                <a:off x="432199" y="36398"/>
                <a:ext cx="6479375" cy="733045"/>
              </a:xfrm>
              <a:prstGeom prst="roundRect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Rounded Rectangle 6"/>
              <p:cNvSpPr/>
              <p:nvPr/>
            </p:nvSpPr>
            <p:spPr>
              <a:xfrm>
                <a:off x="467983" y="72182"/>
                <a:ext cx="6407808" cy="66147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228706" tIns="0" rIns="228706" bIns="0" spcCol="1270" anchor="ctr"/>
              <a:lstStyle/>
              <a:p>
                <a:pPr>
                  <a:defRPr/>
                </a:pPr>
                <a:r>
                  <a:rPr lang="en-US" sz="2000" dirty="0"/>
                  <a:t>Electronic Signing: To sign up for individual or batch </a:t>
                </a:r>
              </a:p>
            </p:txBody>
          </p:sp>
        </p:grpSp>
        <p:sp>
          <p:nvSpPr>
            <p:cNvPr id="33811" name="Rectangle 1"/>
            <p:cNvSpPr>
              <a:spLocks noChangeArrowheads="1"/>
            </p:cNvSpPr>
            <p:nvPr/>
          </p:nvSpPr>
          <p:spPr bwMode="auto">
            <a:xfrm>
              <a:off x="711324" y="1238071"/>
              <a:ext cx="8133874" cy="1108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  <a:defRPr/>
              </a:pPr>
              <a:r>
                <a:rPr lang="en-US" sz="1600" dirty="0"/>
                <a:t>Ensure the legality of the bill</a:t>
              </a:r>
            </a:p>
            <a:p>
              <a:pPr>
                <a:buFont typeface="Wingdings" panose="05000000000000000000" pitchFamily="2" charset="2"/>
                <a:buChar char="Ø"/>
                <a:defRPr/>
              </a:pPr>
              <a:r>
                <a:rPr lang="en-US" sz="1600" dirty="0"/>
                <a:t>Ensure data integrity after invoice issued (no edit/delete, reject) </a:t>
              </a:r>
            </a:p>
            <a:p>
              <a:pPr>
                <a:buFont typeface="Wingdings" panose="05000000000000000000" pitchFamily="2" charset="2"/>
                <a:buChar char="Ø"/>
                <a:defRPr/>
              </a:pPr>
              <a:r>
                <a:rPr lang="en-US" sz="1600" dirty="0"/>
                <a:t>Electronic Signing Speed: Bill batch (multiple bills at once)</a:t>
              </a:r>
            </a:p>
          </p:txBody>
        </p:sp>
      </p:grpSp>
      <p:grpSp>
        <p:nvGrpSpPr>
          <p:cNvPr id="33797" name="Group 39"/>
          <p:cNvGrpSpPr>
            <a:grpSpLocks/>
          </p:cNvGrpSpPr>
          <p:nvPr/>
        </p:nvGrpSpPr>
        <p:grpSpPr bwMode="auto">
          <a:xfrm>
            <a:off x="1725614" y="2485002"/>
            <a:ext cx="8438006" cy="1332735"/>
            <a:chOff x="204829" y="2743200"/>
            <a:chExt cx="8643998" cy="1440908"/>
          </a:xfrm>
        </p:grpSpPr>
        <p:grpSp>
          <p:nvGrpSpPr>
            <p:cNvPr id="6" name="Group 35"/>
            <p:cNvGrpSpPr/>
            <p:nvPr/>
          </p:nvGrpSpPr>
          <p:grpSpPr>
            <a:xfrm>
              <a:off x="204829" y="2982273"/>
              <a:ext cx="8643998" cy="1201835"/>
              <a:chOff x="0" y="4561044"/>
              <a:chExt cx="8643998" cy="1403325"/>
            </a:xfrm>
            <a:scene3d>
              <a:camera prst="orthographicFront"/>
              <a:lightRig rig="flat" dir="t"/>
            </a:scene3d>
          </p:grpSpPr>
          <p:sp>
            <p:nvSpPr>
              <p:cNvPr id="37" name="Rectangle 36"/>
              <p:cNvSpPr/>
              <p:nvPr/>
            </p:nvSpPr>
            <p:spPr>
              <a:xfrm>
                <a:off x="0" y="4561044"/>
                <a:ext cx="8643998" cy="1403325"/>
              </a:xfrm>
              <a:prstGeom prst="rect">
                <a:avLst/>
              </a:prstGeom>
              <a:sp3d z="190500" extrusionH="12700" prstMaterial="plastic">
                <a:bevelT w="50800" h="50800"/>
              </a:sp3d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8" name="Rectangle 37"/>
              <p:cNvSpPr/>
              <p:nvPr/>
            </p:nvSpPr>
            <p:spPr>
              <a:xfrm>
                <a:off x="0" y="4561044"/>
                <a:ext cx="8643998" cy="1201835"/>
              </a:xfrm>
              <a:prstGeom prst="rect">
                <a:avLst/>
              </a:prstGeom>
              <a:sp3d z="1905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670870" tIns="687324" rIns="670870" bIns="142240" spcCol="1270"/>
              <a:lstStyle/>
              <a:p>
                <a:pPr marL="0" lvl="1" defTabSz="889000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endParaRPr lang="en-US" sz="1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7" name="Group 11"/>
            <p:cNvGrpSpPr/>
            <p:nvPr/>
          </p:nvGrpSpPr>
          <p:grpSpPr>
            <a:xfrm>
              <a:off x="682200" y="2743200"/>
              <a:ext cx="7581496" cy="442564"/>
              <a:chOff x="432199" y="2487588"/>
              <a:chExt cx="6479376" cy="733045"/>
            </a:xfrm>
            <a:scene3d>
              <a:camera prst="orthographicFront"/>
              <a:lightRig rig="flat" dir="t"/>
            </a:scene3d>
          </p:grpSpPr>
          <p:sp>
            <p:nvSpPr>
              <p:cNvPr id="21" name="Rounded Rectangle 20"/>
              <p:cNvSpPr/>
              <p:nvPr/>
            </p:nvSpPr>
            <p:spPr>
              <a:xfrm>
                <a:off x="432199" y="2487588"/>
                <a:ext cx="6479376" cy="733045"/>
              </a:xfrm>
              <a:prstGeom prst="roundRect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2" name="Rounded Rectangle 10"/>
              <p:cNvSpPr/>
              <p:nvPr/>
            </p:nvSpPr>
            <p:spPr>
              <a:xfrm>
                <a:off x="467983" y="2523372"/>
                <a:ext cx="6407808" cy="66147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228706" tIns="0" rIns="228706" bIns="0" spcCol="1270" anchor="ctr"/>
              <a:lstStyle/>
              <a:p>
                <a:pPr>
                  <a:defRPr/>
                </a:pPr>
                <a:r>
                  <a:rPr lang="en-US" sz="2000" dirty="0"/>
                  <a:t>Storage: The XML format for invoice</a:t>
                </a:r>
              </a:p>
            </p:txBody>
          </p:sp>
        </p:grpSp>
        <p:sp>
          <p:nvSpPr>
            <p:cNvPr id="33808" name="TextBox 38"/>
            <p:cNvSpPr txBox="1">
              <a:spLocks noChangeArrowheads="1"/>
            </p:cNvSpPr>
            <p:nvPr/>
          </p:nvSpPr>
          <p:spPr bwMode="auto">
            <a:xfrm>
              <a:off x="724303" y="3352800"/>
              <a:ext cx="7962497" cy="698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defTabSz="860425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285750" indent="-285750" defTabSz="860425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60425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60425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60425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60425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60425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60425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60425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285750" indent="-285750">
                <a:buFont typeface="Wingdings" panose="05000000000000000000" pitchFamily="2" charset="2"/>
                <a:buChar char="Ø"/>
                <a:defRPr/>
              </a:pPr>
              <a:r>
                <a:rPr lang="en-US" dirty="0"/>
                <a:t>Small capacity </a:t>
              </a:r>
              <a:r>
                <a:rPr lang="en-US" dirty="0">
                  <a:sym typeface="Wingdings"/>
                </a:rPr>
                <a:t></a:t>
              </a:r>
              <a:r>
                <a:rPr lang="en-US" dirty="0"/>
                <a:t> save the investment cost for storage (10 years)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defRPr/>
              </a:pPr>
              <a:r>
                <a:rPr lang="en-US" dirty="0"/>
                <a:t>Easy to combine "EMBED" with the business applications involved</a:t>
              </a:r>
            </a:p>
          </p:txBody>
        </p:sp>
      </p:grpSp>
      <p:grpSp>
        <p:nvGrpSpPr>
          <p:cNvPr id="33798" name="Group 44"/>
          <p:cNvGrpSpPr>
            <a:grpSpLocks/>
          </p:cNvGrpSpPr>
          <p:nvPr/>
        </p:nvGrpSpPr>
        <p:grpSpPr bwMode="auto">
          <a:xfrm>
            <a:off x="1696244" y="4067305"/>
            <a:ext cx="8457856" cy="1281541"/>
            <a:chOff x="250001" y="4047437"/>
            <a:chExt cx="8643998" cy="1492086"/>
          </a:xfrm>
        </p:grpSpPr>
        <p:grpSp>
          <p:nvGrpSpPr>
            <p:cNvPr id="9" name="Group 12"/>
            <p:cNvGrpSpPr/>
            <p:nvPr/>
          </p:nvGrpSpPr>
          <p:grpSpPr>
            <a:xfrm>
              <a:off x="250001" y="4267200"/>
              <a:ext cx="8643998" cy="1201835"/>
              <a:chOff x="0" y="4561044"/>
              <a:chExt cx="8643998" cy="1403325"/>
            </a:xfrm>
            <a:scene3d>
              <a:camera prst="orthographicFront"/>
              <a:lightRig rig="flat" dir="t"/>
            </a:scene3d>
          </p:grpSpPr>
          <p:sp>
            <p:nvSpPr>
              <p:cNvPr id="18" name="Rectangle 17"/>
              <p:cNvSpPr/>
              <p:nvPr/>
            </p:nvSpPr>
            <p:spPr>
              <a:xfrm>
                <a:off x="0" y="4561044"/>
                <a:ext cx="8643998" cy="1403325"/>
              </a:xfrm>
              <a:prstGeom prst="rect">
                <a:avLst/>
              </a:prstGeom>
              <a:sp3d z="190500" extrusionH="12700" prstMaterial="plastic">
                <a:bevelT w="50800" h="50800"/>
              </a:sp3d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ectangle 18"/>
              <p:cNvSpPr/>
              <p:nvPr/>
            </p:nvSpPr>
            <p:spPr>
              <a:xfrm>
                <a:off x="0" y="4561044"/>
                <a:ext cx="8643998" cy="1201835"/>
              </a:xfrm>
              <a:prstGeom prst="rect">
                <a:avLst/>
              </a:prstGeom>
              <a:sp3d z="1905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670870" tIns="687324" rIns="670870" bIns="142240" spcCol="1270"/>
              <a:lstStyle/>
              <a:p>
                <a:pPr marL="0" lvl="1" defTabSz="889000">
                  <a:lnSpc>
                    <a:spcPct val="90000"/>
                  </a:lnSpc>
                  <a:spcAft>
                    <a:spcPct val="15000"/>
                  </a:spcAft>
                  <a:defRPr/>
                </a:pPr>
                <a:endParaRPr lang="en-US" sz="15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endParaRPr>
              </a:p>
            </p:txBody>
          </p:sp>
        </p:grpSp>
        <p:grpSp>
          <p:nvGrpSpPr>
            <p:cNvPr id="10" name="Group 13"/>
            <p:cNvGrpSpPr/>
            <p:nvPr/>
          </p:nvGrpSpPr>
          <p:grpSpPr>
            <a:xfrm>
              <a:off x="703135" y="4047437"/>
              <a:ext cx="7539626" cy="487080"/>
              <a:chOff x="432199" y="4315079"/>
              <a:chExt cx="6479376" cy="733045"/>
            </a:xfrm>
            <a:scene3d>
              <a:camera prst="orthographicFront"/>
              <a:lightRig rig="flat" dir="t"/>
            </a:scene3d>
          </p:grpSpPr>
          <p:sp>
            <p:nvSpPr>
              <p:cNvPr id="15" name="Rounded Rectangle 14"/>
              <p:cNvSpPr/>
              <p:nvPr/>
            </p:nvSpPr>
            <p:spPr>
              <a:xfrm>
                <a:off x="432199" y="4315079"/>
                <a:ext cx="6479376" cy="733045"/>
              </a:xfrm>
              <a:prstGeom prst="roundRect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14"/>
              <p:cNvSpPr/>
              <p:nvPr/>
            </p:nvSpPr>
            <p:spPr>
              <a:xfrm>
                <a:off x="467983" y="4350863"/>
                <a:ext cx="6407808" cy="66147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228706" tIns="0" rIns="228706" bIns="0" spcCol="1270" anchor="ctr"/>
              <a:lstStyle/>
              <a:p>
                <a:pPr>
                  <a:defRPr/>
                </a:pPr>
                <a:r>
                  <a:rPr lang="en-US" sz="2000" dirty="0"/>
                  <a:t>Diversifying forms of deployment </a:t>
                </a:r>
              </a:p>
            </p:txBody>
          </p:sp>
        </p:grpSp>
        <p:sp>
          <p:nvSpPr>
            <p:cNvPr id="33805" name="TextBox 40"/>
            <p:cNvSpPr txBox="1">
              <a:spLocks noChangeArrowheads="1"/>
            </p:cNvSpPr>
            <p:nvPr/>
          </p:nvSpPr>
          <p:spPr bwMode="auto">
            <a:xfrm>
              <a:off x="762000" y="4572001"/>
              <a:ext cx="7980083" cy="967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2857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Ø"/>
                <a:defRPr/>
              </a:pPr>
              <a:r>
                <a:rPr lang="en-US" sz="1600" dirty="0"/>
                <a:t>For an independent company </a:t>
              </a:r>
            </a:p>
            <a:p>
              <a:pPr>
                <a:buFont typeface="Wingdings" panose="05000000000000000000" pitchFamily="2" charset="2"/>
                <a:buChar char="Ø"/>
                <a:defRPr/>
              </a:pPr>
              <a:r>
                <a:rPr lang="en-US" sz="1600" dirty="0"/>
                <a:t>For companies operating in the model of parent company / subsidiaries (The Group, Corporation ...) </a:t>
              </a:r>
            </a:p>
          </p:txBody>
        </p:sp>
      </p:grpSp>
      <p:grpSp>
        <p:nvGrpSpPr>
          <p:cNvPr id="33799" name="Group 43"/>
          <p:cNvGrpSpPr>
            <a:grpSpLocks/>
          </p:cNvGrpSpPr>
          <p:nvPr/>
        </p:nvGrpSpPr>
        <p:grpSpPr bwMode="auto">
          <a:xfrm>
            <a:off x="1745332" y="5423909"/>
            <a:ext cx="8438006" cy="1280048"/>
            <a:chOff x="201200" y="5608920"/>
            <a:chExt cx="8643998" cy="1866229"/>
          </a:xfrm>
        </p:grpSpPr>
        <p:grpSp>
          <p:nvGrpSpPr>
            <p:cNvPr id="12" name="Group 28"/>
            <p:cNvGrpSpPr/>
            <p:nvPr/>
          </p:nvGrpSpPr>
          <p:grpSpPr>
            <a:xfrm>
              <a:off x="201200" y="5867400"/>
              <a:ext cx="8643998" cy="1247807"/>
              <a:chOff x="0" y="4561044"/>
              <a:chExt cx="8643998" cy="1701274"/>
            </a:xfrm>
            <a:scene3d>
              <a:camera prst="orthographicFront"/>
              <a:lightRig rig="flat" dir="t"/>
            </a:scene3d>
          </p:grpSpPr>
          <p:sp>
            <p:nvSpPr>
              <p:cNvPr id="30" name="Rectangle 29"/>
              <p:cNvSpPr/>
              <p:nvPr/>
            </p:nvSpPr>
            <p:spPr>
              <a:xfrm>
                <a:off x="0" y="4561044"/>
                <a:ext cx="8643998" cy="1701274"/>
              </a:xfrm>
              <a:prstGeom prst="rect">
                <a:avLst/>
              </a:prstGeom>
              <a:sp3d z="190500" extrusionH="12700" prstMaterial="plastic">
                <a:bevelT w="50800" h="50800"/>
              </a:sp3d>
            </p:spPr>
            <p:style>
              <a:lnRef idx="1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Rectangle 30"/>
              <p:cNvSpPr/>
              <p:nvPr/>
            </p:nvSpPr>
            <p:spPr>
              <a:xfrm>
                <a:off x="0" y="4561044"/>
                <a:ext cx="8643998" cy="1201835"/>
              </a:xfrm>
              <a:prstGeom prst="rect">
                <a:avLst/>
              </a:prstGeom>
              <a:sp3d z="190500"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670870" tIns="687324" rIns="670870" bIns="142240" spcCol="1270"/>
              <a:lstStyle/>
              <a:p>
                <a:pPr marL="342900" lvl="1" indent="-342900" defTabSz="889000">
                  <a:lnSpc>
                    <a:spcPct val="90000"/>
                  </a:lnSpc>
                  <a:spcAft>
                    <a:spcPct val="15000"/>
                  </a:spcAft>
                  <a:buFont typeface="Wingdings" pitchFamily="2" charset="2"/>
                  <a:buChar char="Ø"/>
                  <a:defRPr/>
                </a:pPr>
                <a:endPara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sym typeface="Wingdings" pitchFamily="2" charset="2"/>
                </a:endParaRPr>
              </a:p>
            </p:txBody>
          </p:sp>
        </p:grpSp>
        <p:grpSp>
          <p:nvGrpSpPr>
            <p:cNvPr id="13" name="Group 31"/>
            <p:cNvGrpSpPr/>
            <p:nvPr/>
          </p:nvGrpSpPr>
          <p:grpSpPr>
            <a:xfrm>
              <a:off x="692249" y="5608920"/>
              <a:ext cx="7539626" cy="487080"/>
              <a:chOff x="432199" y="4315081"/>
              <a:chExt cx="6479376" cy="733045"/>
            </a:xfrm>
            <a:scene3d>
              <a:camera prst="orthographicFront"/>
              <a:lightRig rig="flat" dir="t"/>
            </a:scene3d>
          </p:grpSpPr>
          <p:sp>
            <p:nvSpPr>
              <p:cNvPr id="33" name="Rounded Rectangle 32"/>
              <p:cNvSpPr/>
              <p:nvPr/>
            </p:nvSpPr>
            <p:spPr>
              <a:xfrm>
                <a:off x="432199" y="4315081"/>
                <a:ext cx="6479376" cy="733045"/>
              </a:xfrm>
              <a:prstGeom prst="roundRect">
                <a:avLst/>
              </a:prstGeom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Rounded Rectangle 14"/>
              <p:cNvSpPr/>
              <p:nvPr/>
            </p:nvSpPr>
            <p:spPr>
              <a:xfrm>
                <a:off x="467983" y="4350863"/>
                <a:ext cx="6407808" cy="661477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228706" tIns="0" rIns="228706" bIns="0" spcCol="1270" anchor="ctr"/>
              <a:lstStyle/>
              <a:p>
                <a:pPr>
                  <a:defRPr/>
                </a:pPr>
                <a:r>
                  <a:rPr lang="en-US" sz="2000" dirty="0"/>
                  <a:t>Diversifying channel to send / receive electronic invoice </a:t>
                </a:r>
              </a:p>
            </p:txBody>
          </p:sp>
        </p:grpSp>
        <p:sp>
          <p:nvSpPr>
            <p:cNvPr id="33802" name="TextBox 42"/>
            <p:cNvSpPr txBox="1">
              <a:spLocks noChangeArrowheads="1"/>
            </p:cNvSpPr>
            <p:nvPr/>
          </p:nvSpPr>
          <p:spPr bwMode="auto">
            <a:xfrm>
              <a:off x="914400" y="6182838"/>
              <a:ext cx="4267200" cy="1292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8890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42900" indent="-342900" defTabSz="8890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890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890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89000" eaLnBrk="0" hangingPunct="0"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890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 typeface="Wingdings" pitchFamily="2" charset="2"/>
                <a:buChar char="Ø"/>
                <a:defRPr/>
              </a:pPr>
              <a:r>
                <a:rPr lang="en-US" altLang="en-US" sz="1600" dirty="0">
                  <a:sym typeface="Wingdings" pitchFamily="2" charset="2"/>
                </a:rPr>
                <a:t>Mail, Web</a:t>
              </a:r>
            </a:p>
            <a:p>
              <a:pPr lvl="1" eaLnBrk="1" hangingPunct="1">
                <a:lnSpc>
                  <a:spcPct val="90000"/>
                </a:lnSpc>
                <a:spcAft>
                  <a:spcPct val="15000"/>
                </a:spcAft>
                <a:buFont typeface="Wingdings" pitchFamily="2" charset="2"/>
                <a:buChar char="Ø"/>
                <a:defRPr/>
              </a:pPr>
              <a:r>
                <a:rPr lang="en-US" altLang="en-US" sz="1600" dirty="0">
                  <a:sym typeface="Wingdings" pitchFamily="2" charset="2"/>
                </a:rPr>
                <a:t>Web services, Tool, Mobile </a:t>
              </a:r>
              <a:r>
                <a:rPr lang="en-US" altLang="en-US" sz="1600" b="0" dirty="0">
                  <a:sym typeface="Wingdings" pitchFamily="2" charset="2"/>
                </a:rPr>
                <a:t>…</a:t>
              </a:r>
            </a:p>
            <a:p>
              <a:pPr eaLnBrk="1" hangingPunct="1"/>
              <a:endParaRPr lang="en-US" altLang="en-US" b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pic>
        <p:nvPicPr>
          <p:cNvPr id="39" name="Picture 3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scTrang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0" y="1166020"/>
            <a:ext cx="3365178" cy="509133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5" name="Picture 4" descr="bscTrangcuo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16" y="1166020"/>
            <a:ext cx="3272999" cy="5091332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4453253" y="3047439"/>
            <a:ext cx="10905239" cy="304623"/>
          </a:xfrm>
        </p:spPr>
        <p:txBody>
          <a:bodyPr>
            <a:no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altLang="en-US" b="1" dirty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 ĐƠN NHIỀU </a:t>
            </a:r>
            <a:r>
              <a:rPr lang="en-US" altLang="en-US" b="1" dirty="0" smtClean="0">
                <a:solidFill>
                  <a:srgbClr val="2E74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endParaRPr lang="en-US" altLang="en-US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751273" y="425402"/>
            <a:ext cx="10905239" cy="30462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MULTIPLE-PAGE INVOICES</a:t>
            </a:r>
            <a:endParaRPr lang="en-US" altLang="en-US" sz="36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2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delay="0"/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67385"/>
            <a:ext cx="1938879" cy="504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515" y="107800"/>
            <a:ext cx="1427637" cy="1058220"/>
          </a:xfrm>
          <a:prstGeom prst="rect">
            <a:avLst/>
          </a:prstGeom>
        </p:spPr>
      </p:pic>
      <p:sp>
        <p:nvSpPr>
          <p:cNvPr id="15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751273" y="425402"/>
            <a:ext cx="10905239" cy="304623"/>
          </a:xfrm>
        </p:spPr>
        <p:txBody>
          <a:bodyPr>
            <a:noAutofit/>
          </a:bodyPr>
          <a:lstStyle/>
          <a:p>
            <a:r>
              <a:rPr lang="en-US" altLang="en-US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Confirm the difference</a:t>
            </a:r>
            <a:endParaRPr lang="en-US" sz="3600" b="1" dirty="0">
              <a:solidFill>
                <a:srgbClr val="2E746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13915" y="1483622"/>
            <a:ext cx="10134600" cy="1643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742950" indent="-742950" eaLnBrk="0" hangingPunct="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Combining affirm electronic charges</a:t>
            </a:r>
            <a:endParaRPr lang="en-US" sz="2800" b="1" i="1" kern="0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53" y="2193250"/>
            <a:ext cx="1528762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15" y="2304375"/>
            <a:ext cx="1600200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5" y="2236113"/>
            <a:ext cx="25622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542944" y="3912504"/>
            <a:ext cx="914400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eaLnBrk="0" hangingPunct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000" b="1" kern="0" dirty="0" smtClean="0">
                <a:ln>
                  <a:prstDash val="solid"/>
                </a:ln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2.	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Combined receipt</a:t>
            </a:r>
            <a:endParaRPr lang="en-US" sz="2800" b="1" i="1" kern="0" dirty="0">
              <a:ln>
                <a:prstDash val="solid"/>
              </a:ln>
              <a:solidFill>
                <a:srgbClr val="FF0000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715" y="4179213"/>
            <a:ext cx="2324100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971115" y="4403050"/>
            <a:ext cx="5105400" cy="9239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b="0" dirty="0" smtClean="0">
                <a:solidFill>
                  <a:srgbClr val="FF0000"/>
                </a:solidFill>
                <a:latin typeface="+mn-lt"/>
              </a:rPr>
              <a:t>Earning Money -&gt; Deleting debt -&gt; Printing receipts -&gt; electronic invoice</a:t>
            </a:r>
            <a:endParaRPr lang="en-US" altLang="en-US" dirty="0" smtClean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441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" y="2844"/>
            <a:ext cx="12622501" cy="7110001"/>
          </a:xfrm>
          <a:prstGeom prst="rect">
            <a:avLst/>
          </a:prstGeom>
        </p:spPr>
      </p:pic>
      <p:sp>
        <p:nvSpPr>
          <p:cNvPr id="30" name="Text Placeholder 33"/>
          <p:cNvSpPr txBox="1">
            <a:spLocks/>
          </p:cNvSpPr>
          <p:nvPr/>
        </p:nvSpPr>
        <p:spPr>
          <a:xfrm>
            <a:off x="2202772" y="2678674"/>
            <a:ext cx="7560912" cy="87917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6600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bg2"/>
                    </a:gs>
                    <a:gs pos="100000">
                      <a:srgbClr val="666666"/>
                    </a:gs>
                  </a:gsLst>
                  <a:lin ang="0" scaled="1"/>
                </a:gradFill>
                <a:effectLst>
                  <a:outerShdw dist="71842" dir="2700000" algn="ctr" rotWithShape="0">
                    <a:schemeClr val="tx1">
                      <a:alpha val="50000"/>
                    </a:schemeClr>
                  </a:outerShdw>
                </a:effectLst>
                <a:cs typeface="Arial" panose="020B0604020202020204" pitchFamily="34" charset="0"/>
              </a:rPr>
              <a:t>THANK YOU ! </a:t>
            </a:r>
            <a:endParaRPr lang="vi-VN" sz="6600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bg2"/>
                  </a:gs>
                  <a:gs pos="100000">
                    <a:srgbClr val="666666"/>
                  </a:gs>
                </a:gsLst>
                <a:lin ang="0" scaled="1"/>
              </a:gradFill>
              <a:effectLst>
                <a:outerShdw dist="71842" dir="2700000" algn="ctr" rotWithShape="0">
                  <a:schemeClr val="tx1">
                    <a:alpha val="50000"/>
                  </a:schemeClr>
                </a:outerShdw>
              </a:effectLst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736000" y="3995479"/>
            <a:ext cx="720000" cy="89638"/>
            <a:chOff x="5342615" y="6257925"/>
            <a:chExt cx="1468948" cy="182880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684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561681" y="321228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en-US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LEGAL </a:t>
            </a:r>
            <a:r>
              <a:rPr lang="en-US" altLang="en-US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CORRIDOR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1597061"/>
              </p:ext>
            </p:extLst>
          </p:nvPr>
        </p:nvGraphicFramePr>
        <p:xfrm>
          <a:off x="561681" y="1093742"/>
          <a:ext cx="11182644" cy="52991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18904"/>
                <a:gridCol w="9163740"/>
              </a:tblGrid>
              <a:tr h="3528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Year</a:t>
                      </a:r>
                      <a:endParaRPr lang="en-US" sz="1800" dirty="0"/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Contents</a:t>
                      </a:r>
                      <a:endParaRPr lang="en-US" sz="1800" dirty="0"/>
                    </a:p>
                  </a:txBody>
                  <a:tcPr marT="45717" marB="45717"/>
                </a:tc>
              </a:tr>
              <a:tr h="323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Law on e-transactions (</a:t>
                      </a: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51/2005/QH11 date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29/11/2005)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</a:tr>
              <a:tr h="323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Information Technology Law (no. 67/2006/QH11 date 29/06/2006)</a:t>
                      </a:r>
                    </a:p>
                  </a:txBody>
                  <a:tcPr marT="45717" marB="45717" anchor="ctr" horzOverflow="overflow"/>
                </a:tc>
              </a:tr>
              <a:tr h="383897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Decree no. 57/2006/NĐ-CP date 09/06/2006 on e- commerce .</a:t>
                      </a:r>
                    </a:p>
                  </a:txBody>
                  <a:tcPr marT="45717" marB="45717" anchor="ctr" horzOverflow="overflow"/>
                </a:tc>
              </a:tr>
              <a:tr h="56494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Decree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no.</a:t>
                      </a: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26/2007/NĐ-CP date 15/02/2007</a:t>
                      </a:r>
                      <a:r>
                        <a:rPr kumimoji="0" lang="en-US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Detailing the implementation of the Law on e-transactions regarding digital signatures and digital signature-certification services.</a:t>
                      </a:r>
                    </a:p>
                  </a:txBody>
                  <a:tcPr marT="45717" marB="45717" anchor="ctr" horzOverflow="overflow"/>
                </a:tc>
              </a:tr>
              <a:tr h="558655"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Decree No. 27/2007/ND-CP dated 23/02/2007 of the Government on electronic transactions in financial activities.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/>
                </a:tc>
              </a:tr>
              <a:tr h="793881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US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Circular No.78/2008/TT-BTC date 15/09/2008 of the Ministry of Finance guiding the implementation of some contents of the Decree No.27/2007/ND-CP date February 23, 2007 on electronic transactions in financial activities</a:t>
                      </a:r>
                      <a:endParaRPr kumimoji="0" lang="vi-V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/>
                </a:tc>
              </a:tr>
              <a:tr h="558655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Decree No. 51/2010/ND-CP dated May 14, 2010 of the Government providing for goods sale and service provision invoices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/>
                </a:tc>
              </a:tr>
              <a:tr h="56494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33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US" sz="1600" b="1" dirty="0">
                        <a:solidFill>
                          <a:srgbClr val="FF33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Circular </a:t>
                      </a:r>
                      <a:r>
                        <a:rPr lang="en-US" sz="1600" kern="1200" dirty="0" smtClean="0">
                          <a:solidFill>
                            <a:srgbClr val="FF33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No. 32/2011/TT-BTC dated March 14, 2011 of the Ministry of Finance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guiding the creation, issuance and use of e-invoices for goods sale and service provision.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/>
                </a:tc>
              </a:tr>
              <a:tr h="73950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Circular No. 39/2014/TT-BTC dated March 31, 2014 of the Ministry of Finance on guiding the implementation of the Government’s Decree No. 51/2010/ND-CP of May 14, 2010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7" marB="45717" anchor="ctr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611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651031" y="416940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en-US" sz="24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types of invoices</a:t>
            </a:r>
            <a:endParaRPr lang="en-US" sz="24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88" y="4009290"/>
            <a:ext cx="21621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156661"/>
              </p:ext>
            </p:extLst>
          </p:nvPr>
        </p:nvGraphicFramePr>
        <p:xfrm>
          <a:off x="1736188" y="1172429"/>
          <a:ext cx="9708458" cy="52846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542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54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318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Paper Invoice</a:t>
                      </a:r>
                      <a:endParaRPr lang="en-US" sz="1800" dirty="0"/>
                    </a:p>
                  </a:txBody>
                  <a:tcPr marL="91441" marR="91441" marT="45707" marB="457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Electronic Invoice</a:t>
                      </a:r>
                      <a:endParaRPr lang="en-US" sz="1800" dirty="0"/>
                    </a:p>
                  </a:txBody>
                  <a:tcPr marL="91441" marR="91441" marT="45707" marB="45707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11455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Self-printed invoices</a:t>
                      </a:r>
                      <a:endParaRPr lang="en-US" sz="1800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Invoices printed on order</a:t>
                      </a:r>
                      <a:endParaRPr lang="en-US" sz="1800" b="1" baseline="0" dirty="0" smtClean="0"/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sz="1800" baseline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80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1" marR="91441" marT="45707" marB="45707"/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41" marR="91441" marT="45707" marB="45707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88" y="2094765"/>
            <a:ext cx="22098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788" y="4314090"/>
            <a:ext cx="3276600" cy="184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218" y="1743730"/>
            <a:ext cx="1007462" cy="100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16" y="2761295"/>
            <a:ext cx="4394200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2651031" y="705704"/>
            <a:ext cx="6629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</a:rPr>
              <a:t>(Decree </a:t>
            </a:r>
            <a:r>
              <a:rPr lang="en-US" altLang="en-US" dirty="0" err="1">
                <a:solidFill>
                  <a:srgbClr val="FF0000"/>
                </a:solidFill>
              </a:rPr>
              <a:t>no.51</a:t>
            </a:r>
            <a:r>
              <a:rPr lang="en-US" altLang="en-US" dirty="0">
                <a:solidFill>
                  <a:srgbClr val="FF0000"/>
                </a:solidFill>
              </a:rPr>
              <a:t>/2010/</a:t>
            </a:r>
            <a:r>
              <a:rPr lang="en-US" altLang="en-US" dirty="0" err="1">
                <a:solidFill>
                  <a:srgbClr val="FF0000"/>
                </a:solidFill>
              </a:rPr>
              <a:t>NĐ</a:t>
            </a:r>
            <a:r>
              <a:rPr lang="en-US" altLang="en-US" dirty="0">
                <a:solidFill>
                  <a:srgbClr val="FF0000"/>
                </a:solidFill>
              </a:rPr>
              <a:t>-CP </a:t>
            </a:r>
            <a:r>
              <a:rPr lang="en-US" altLang="en-US" b="0" i="1" dirty="0">
                <a:solidFill>
                  <a:srgbClr val="FF0000"/>
                </a:solidFill>
              </a:rPr>
              <a:t>dated 14/05/2010)</a:t>
            </a:r>
            <a:endParaRPr lang="en-US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582789" y="452314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E-INVOICE</a:t>
            </a:r>
            <a:endParaRPr lang="en-US" sz="3000" b="1" kern="1200" dirty="0">
              <a:solidFill>
                <a:srgbClr val="F15A24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1" y="1338942"/>
            <a:ext cx="1232380" cy="1743211"/>
          </a:xfrm>
          <a:prstGeom prst="rect">
            <a:avLst/>
          </a:prstGeom>
        </p:spPr>
      </p:pic>
      <p:sp>
        <p:nvSpPr>
          <p:cNvPr id="11" name="Cross 10"/>
          <p:cNvSpPr/>
          <p:nvPr/>
        </p:nvSpPr>
        <p:spPr>
          <a:xfrm>
            <a:off x="3048000" y="2213597"/>
            <a:ext cx="406400" cy="406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 (Body)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948" y="1982646"/>
            <a:ext cx="969704" cy="9842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672" y="1850781"/>
            <a:ext cx="1088656" cy="1088656"/>
          </a:xfrm>
          <a:prstGeom prst="rect">
            <a:avLst/>
          </a:prstGeom>
        </p:spPr>
      </p:pic>
      <p:sp>
        <p:nvSpPr>
          <p:cNvPr id="14" name="Cross 13"/>
          <p:cNvSpPr/>
          <p:nvPr/>
        </p:nvSpPr>
        <p:spPr>
          <a:xfrm>
            <a:off x="5080000" y="2191909"/>
            <a:ext cx="406400" cy="406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 (Body)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7351597" y="2271569"/>
            <a:ext cx="1367625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 (Body)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1" y="1284814"/>
            <a:ext cx="1256820" cy="1867059"/>
          </a:xfrm>
          <a:prstGeom prst="rect">
            <a:avLst/>
          </a:prstGeom>
        </p:spPr>
      </p:pic>
      <p:sp>
        <p:nvSpPr>
          <p:cNvPr id="17" name="Content Placeholder 6"/>
          <p:cNvSpPr txBox="1">
            <a:spLocks/>
          </p:cNvSpPr>
          <p:nvPr/>
        </p:nvSpPr>
        <p:spPr>
          <a:xfrm>
            <a:off x="408548" y="3082153"/>
            <a:ext cx="2639451" cy="646993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vi-VN" sz="2667" b="1" dirty="0" smtClean="0">
                <a:latin typeface="Calibri (Body)"/>
                <a:cs typeface="Times New Roman" panose="02020603050405020304" pitchFamily="18" charset="0"/>
              </a:rPr>
              <a:t>Paper Invoice</a:t>
            </a:r>
            <a:endParaRPr lang="vi-VN" sz="2667" b="1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8" name="Content Placeholder 6"/>
          <p:cNvSpPr txBox="1">
            <a:spLocks/>
          </p:cNvSpPr>
          <p:nvPr/>
        </p:nvSpPr>
        <p:spPr bwMode="auto">
          <a:xfrm>
            <a:off x="-104014" y="5937472"/>
            <a:ext cx="3579148" cy="64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hlink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hlink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hlink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hlink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hlink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667" b="1" kern="0" dirty="0" smtClean="0">
                <a:latin typeface="Calibri (Body)"/>
                <a:cs typeface="Times New Roman" panose="02020603050405020304" pitchFamily="18" charset="0"/>
              </a:rPr>
              <a:t>Electronic Invoice</a:t>
            </a:r>
            <a:endParaRPr lang="en-US" sz="2667" b="1" kern="0" dirty="0">
              <a:latin typeface="Calibri (Body)"/>
              <a:cs typeface="Times New Roman" panose="02020603050405020304" pitchFamily="18" charset="0"/>
            </a:endParaRPr>
          </a:p>
        </p:txBody>
      </p:sp>
      <p:sp>
        <p:nvSpPr>
          <p:cNvPr id="19" name="Cross 18"/>
          <p:cNvSpPr/>
          <p:nvPr/>
        </p:nvSpPr>
        <p:spPr>
          <a:xfrm>
            <a:off x="3352800" y="4894942"/>
            <a:ext cx="406400" cy="406400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 (Body)"/>
            </a:endParaRP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193" y="4090254"/>
            <a:ext cx="1930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601" y="5197390"/>
            <a:ext cx="2315585" cy="91675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7351597" y="4798331"/>
            <a:ext cx="1367625" cy="406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alibri (Body)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4142414"/>
            <a:ext cx="2888779" cy="19202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9" y="4331790"/>
            <a:ext cx="2621381" cy="1477552"/>
          </a:xfrm>
          <a:prstGeom prst="rect">
            <a:avLst/>
          </a:prstGeom>
        </p:spPr>
      </p:pic>
      <p:pic>
        <p:nvPicPr>
          <p:cNvPr id="26" name="Picture 25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7" grpId="0" build="p"/>
      <p:bldP spid="18" grpId="0"/>
      <p:bldP spid="19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463715" y="226157"/>
            <a:ext cx="10905239" cy="497890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vi-VN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The</a:t>
            </a:r>
            <a: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 differences between </a:t>
            </a:r>
            <a:b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Paper Invoice and e-invoice converted into paper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94974" y="956111"/>
            <a:ext cx="10279808" cy="5527675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Based on the issues on the invoice. 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E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invoice no issues. </a:t>
            </a:r>
            <a:endParaRPr lang="en-US" sz="24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Symbol of the invoice</a:t>
            </a:r>
            <a:r>
              <a:rPr lang="vi-VN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</a:t>
            </a:r>
          </a:p>
          <a:p>
            <a:pPr lvl="5">
              <a:lnSpc>
                <a:spcPct val="150000"/>
              </a:lnSpc>
              <a:defRPr/>
            </a:pP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E-invoices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E</a:t>
            </a:r>
            <a:b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</a:b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Invoices printed on order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P</a:t>
            </a:r>
            <a:endParaRPr lang="en-US" sz="24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lvl="5">
              <a:lnSpc>
                <a:spcPct val="150000"/>
              </a:lnSpc>
              <a:defRPr/>
            </a:pP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Self-printed invoices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T</a:t>
            </a:r>
            <a:endParaRPr lang="vi-VN" sz="24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vi-VN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3. 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E-invoice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clearly stating “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invoice converted from e-invoice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” when e-invoice converted into a paper.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/>
            </a:r>
            <a:b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</a:br>
            <a:r>
              <a:rPr lang="vi-VN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4. </a:t>
            </a:r>
            <a:r>
              <a:rPr lang="en-US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Signature of the invoice</a:t>
            </a:r>
            <a:r>
              <a:rPr lang="vi-VN" sz="2400" b="1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</a:t>
            </a:r>
          </a:p>
          <a:p>
            <a:pPr lvl="5">
              <a:lnSpc>
                <a:spcPct val="150000"/>
              </a:lnSpc>
              <a:defRPr/>
            </a:pP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E-invoice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E-Signature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/>
            </a:r>
            <a:b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</a:b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- </a:t>
            </a:r>
            <a:r>
              <a:rPr lang="en-US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Paper invoice</a:t>
            </a:r>
            <a:r>
              <a:rPr lang="vi-VN" sz="2400" dirty="0">
                <a:latin typeface="Arial" panose="020B0604020202020204" pitchFamily="34" charset="0"/>
                <a:ea typeface="Tahoma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signed by hand</a:t>
            </a:r>
            <a:endParaRPr lang="en-US" sz="2400" dirty="0">
              <a:latin typeface="Arial" panose="020B0604020202020204" pitchFamily="34" charset="0"/>
              <a:ea typeface="Tahoma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50000"/>
              </a:lnSpc>
              <a:defRPr/>
            </a:pP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607132" y="164528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vi-VN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The</a:t>
            </a:r>
            <a: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 differences between </a:t>
            </a:r>
            <a:b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US" altLang="vi-VN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Paper Invoice and e-invoice converted into paper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458984" y="998100"/>
            <a:ext cx="2484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Paper invoice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6094309" y="998100"/>
            <a:ext cx="39308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/>
              <a:t>E-invoice converted into paper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0952" y="1518224"/>
            <a:ext cx="3657600" cy="4899025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accent6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984" y="1518224"/>
            <a:ext cx="3450302" cy="46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4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4" y="230995"/>
            <a:ext cx="10363200" cy="6066971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2732852" y="435293"/>
            <a:ext cx="10905239" cy="304623"/>
          </a:xfrm>
        </p:spPr>
        <p:txBody>
          <a:bodyPr vert="horz" lIns="0" tIns="0" rIns="0" bIns="0" rtlCol="0">
            <a:noAutofit/>
          </a:bodyPr>
          <a:lstStyle/>
          <a:p>
            <a:r>
              <a:rPr lang="en-US" altLang="en-US" sz="2800" b="1" dirty="0" smtClean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Benefits </a:t>
            </a:r>
            <a:r>
              <a:rPr lang="en-US" altLang="en-US" sz="2800" b="1" dirty="0">
                <a:solidFill>
                  <a:srgbClr val="016755"/>
                </a:solidFill>
                <a:latin typeface="Calibri (Body)"/>
                <a:ea typeface="Roboto" panose="02000000000000000000" pitchFamily="2" charset="0"/>
                <a:cs typeface="Times New Roman" panose="02020603050405020304" pitchFamily="18" charset="0"/>
              </a:rPr>
              <a:t>of E-invoices</a:t>
            </a:r>
            <a:endParaRPr lang="en-US" sz="2800" b="1" dirty="0">
              <a:solidFill>
                <a:srgbClr val="016755"/>
              </a:solidFill>
              <a:latin typeface="Calibri (Body)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1028650"/>
            <a:ext cx="11601450" cy="5527675"/>
          </a:xfrm>
          <a:prstGeom prst="rect">
            <a:avLst/>
          </a:prstGeom>
        </p:spPr>
        <p:txBody>
          <a:bodyPr/>
          <a:lstStyle/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Tax office:  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Facilitate management </a:t>
            </a:r>
          </a:p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b="1" dirty="0">
                <a:latin typeface="Arial" panose="020B0604020202020204" pitchFamily="34" charset="0"/>
                <a:cs typeface="Arial" panose="020B0604020202020204" pitchFamily="34" charset="0"/>
              </a:rPr>
              <a:t> For Enterprise: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Reduce costs on print, send, preserve, store and  exploit the invoice.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Proactive in creation and issuance the invoice.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Limiting the risks as loss, torn, broken, burnt during transportation and storage.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Convenient for accounting, reference data, business administration of enterprises, to declare and pay tax..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preparation, sending and receiving invoice is done via electronic device means , so the time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paymen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is shortened.</a:t>
            </a:r>
          </a:p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For society:</a:t>
            </a:r>
          </a:p>
          <a:p>
            <a:pPr lvl="2" algn="just">
              <a:lnSpc>
                <a:spcPct val="150000"/>
              </a:lnSpc>
              <a:buFont typeface="Arial" charset="0"/>
              <a:buChar char="•"/>
              <a:defRPr/>
            </a:pPr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Environmental protection.</a:t>
            </a:r>
          </a:p>
          <a:p>
            <a:pPr lvl="1" algn="just">
              <a:lnSpc>
                <a:spcPct val="150000"/>
              </a:lnSpc>
              <a:buFont typeface="Arial" charset="0"/>
              <a:buChar char="•"/>
              <a:defRPr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4" y="316840"/>
            <a:ext cx="1938879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32424F"/>
      </a:dk2>
      <a:lt2>
        <a:srgbClr val="C3AFCC"/>
      </a:lt2>
      <a:accent1>
        <a:srgbClr val="EC2138"/>
      </a:accent1>
      <a:accent2>
        <a:srgbClr val="FEC709"/>
      </a:accent2>
      <a:accent3>
        <a:srgbClr val="75436E"/>
      </a:accent3>
      <a:accent4>
        <a:srgbClr val="F15A24"/>
      </a:accent4>
      <a:accent5>
        <a:srgbClr val="A4CC29"/>
      </a:accent5>
      <a:accent6>
        <a:srgbClr val="118CE7"/>
      </a:accent6>
      <a:hlink>
        <a:srgbClr val="118CE7"/>
      </a:hlink>
      <a:folHlink>
        <a:srgbClr val="A4CC29"/>
      </a:folHlink>
    </a:clrScheme>
    <a:fontScheme name="Custom 2">
      <a:majorFont>
        <a:latin typeface="Roboto medium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22976</TotalTime>
  <Words>1413</Words>
  <Application>Microsoft Macintosh PowerPoint</Application>
  <PresentationFormat>Widescreen</PresentationFormat>
  <Paragraphs>319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0" baseType="lpstr">
      <vt:lpstr>Batang</vt:lpstr>
      <vt:lpstr>Calibri</vt:lpstr>
      <vt:lpstr>Calibri (Body)</vt:lpstr>
      <vt:lpstr>Cambria</vt:lpstr>
      <vt:lpstr>DejaVu Sans</vt:lpstr>
      <vt:lpstr>Mongolian Baiti</vt:lpstr>
      <vt:lpstr>MS PGothic</vt:lpstr>
      <vt:lpstr>ＭＳ Ｐゴシック</vt:lpstr>
      <vt:lpstr>Neris Thin</vt:lpstr>
      <vt:lpstr>Palatino Linotype</vt:lpstr>
      <vt:lpstr>Roboto</vt:lpstr>
      <vt:lpstr>Roboto Black</vt:lpstr>
      <vt:lpstr>Roboto light</vt:lpstr>
      <vt:lpstr>Roboto light</vt:lpstr>
      <vt:lpstr>Roboto Medium</vt:lpstr>
      <vt:lpstr>Roboto Medium</vt:lpstr>
      <vt:lpstr>Source Sans Pro</vt:lpstr>
      <vt:lpstr>Tahoma</vt:lpstr>
      <vt:lpstr>Times New Roman</vt:lpstr>
      <vt:lpstr>Verdana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 OR SERVICE </vt:lpstr>
      <vt:lpstr>SOLUTION – LICENSE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</dc:creator>
  <cp:lastModifiedBy>Lucky Luke</cp:lastModifiedBy>
  <cp:revision>3287</cp:revision>
  <cp:lastPrinted>2016-12-12T11:07:31Z</cp:lastPrinted>
  <dcterms:created xsi:type="dcterms:W3CDTF">2014-10-04T04:19:21Z</dcterms:created>
  <dcterms:modified xsi:type="dcterms:W3CDTF">2018-01-05T09:02:37Z</dcterms:modified>
</cp:coreProperties>
</file>